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6"/>
  </p:notesMasterIdLst>
  <p:handoutMasterIdLst>
    <p:handoutMasterId r:id="rId34"/>
  </p:handoutMasterIdLst>
  <p:sldIdLst>
    <p:sldId id="338" r:id="rId5"/>
    <p:sldId id="313" r:id="rId7"/>
    <p:sldId id="480" r:id="rId8"/>
    <p:sldId id="481" r:id="rId9"/>
    <p:sldId id="714" r:id="rId10"/>
    <p:sldId id="315" r:id="rId11"/>
    <p:sldId id="482" r:id="rId12"/>
    <p:sldId id="362" r:id="rId13"/>
    <p:sldId id="365" r:id="rId14"/>
    <p:sldId id="389" r:id="rId15"/>
    <p:sldId id="715" r:id="rId16"/>
    <p:sldId id="486" r:id="rId17"/>
    <p:sldId id="487" r:id="rId18"/>
    <p:sldId id="780" r:id="rId19"/>
    <p:sldId id="488" r:id="rId20"/>
    <p:sldId id="366" r:id="rId21"/>
    <p:sldId id="390" r:id="rId22"/>
    <p:sldId id="716" r:id="rId23"/>
    <p:sldId id="489" r:id="rId24"/>
    <p:sldId id="490" r:id="rId25"/>
    <p:sldId id="492" r:id="rId26"/>
    <p:sldId id="491" r:id="rId27"/>
    <p:sldId id="493" r:id="rId28"/>
    <p:sldId id="494" r:id="rId29"/>
    <p:sldId id="717" r:id="rId30"/>
    <p:sldId id="718" r:id="rId31"/>
    <p:sldId id="719" r:id="rId32"/>
    <p:sldId id="720" r:id="rId33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BDB"/>
    <a:srgbClr val="94D5E9"/>
    <a:srgbClr val="95D8EC"/>
    <a:srgbClr val="96D9EC"/>
    <a:srgbClr val="9FDCEE"/>
    <a:srgbClr val="012A77"/>
    <a:srgbClr val="96D6EB"/>
    <a:srgbClr val="97D8EB"/>
    <a:srgbClr val="9ED3E1"/>
    <a:srgbClr val="6CD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232"/>
        <p:guide pos="287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>
                <a:cs typeface="楷体" panose="02010609060101010101" charset="-122"/>
              </a:rPr>
            </a:fld>
            <a:endParaRPr lang="zh-CN" altLang="en-US">
              <a:cs typeface="楷体" panose="0201060906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>
              <a:cs typeface="楷体" panose="0201060906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>
                <a:cs typeface="楷体" panose="02010609060101010101" charset="-122"/>
              </a:rPr>
            </a:fld>
            <a:endParaRPr lang="zh-CN" altLang="en-US">
              <a:cs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楷体" panose="02010609060101010101" charset="-122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楷体" panose="02010609060101010101" charset="-122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楷体" panose="0201060906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6400" y="6199200"/>
            <a:ext cx="2325529" cy="51689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76" y="198120"/>
            <a:ext cx="9143524" cy="588010"/>
          </a:xfrm>
          <a:prstGeom prst="rect">
            <a:avLst/>
          </a:prstGeom>
          <a:gradFill>
            <a:gsLst>
              <a:gs pos="64000">
                <a:srgbClr val="CAEAF4">
                  <a:alpha val="100000"/>
                </a:srgbClr>
              </a:gs>
              <a:gs pos="100000">
                <a:srgbClr val="94D5E9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微软雅黑" panose="020B050302020402020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微软雅黑" panose="020B050302020402020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微软雅黑" panose="020B050302020402020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8448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6400" y="6199200"/>
            <a:ext cx="2325529" cy="51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6400" y="6199200"/>
            <a:ext cx="2325529" cy="51689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476" y="198120"/>
            <a:ext cx="9143524" cy="588010"/>
          </a:xfrm>
          <a:prstGeom prst="rect">
            <a:avLst/>
          </a:prstGeom>
          <a:gradFill>
            <a:gsLst>
              <a:gs pos="64000">
                <a:srgbClr val="CAEAF4">
                  <a:alpha val="100000"/>
                </a:srgbClr>
              </a:gs>
              <a:gs pos="100000">
                <a:srgbClr val="94D5E9"/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6400" y="6199200"/>
            <a:ext cx="2325529" cy="516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&amp;pky754655159&amp;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0014" y="6235700"/>
            <a:ext cx="613886" cy="546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775" y="1825625"/>
            <a:ext cx="78867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&amp;pky754655159&amp;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0014" y="6235700"/>
            <a:ext cx="613886" cy="546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3751117"/>
            <a:ext cx="5491163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610028"/>
            <a:ext cx="5491163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060" y="127000"/>
            <a:ext cx="31239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000" y="766354"/>
            <a:ext cx="4363031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870" y="2057400"/>
            <a:ext cx="31239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557213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楷体" panose="02010609060101010101" charset="-122"/>
              <a:cs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楷体" panose="02010609060101010101" charset="-122"/>
          <a:ea typeface="+mj-ea"/>
          <a:cs typeface="楷体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608400"/>
            <a:ext cx="82269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515600"/>
            <a:ext cx="82269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ea typeface="微软雅黑" panose="020B0503020204020204" charset="-122"/>
                <a:cs typeface="楷体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楷体" panose="02010609060101010101" charset="-122"/>
              <a:cs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楷体" panose="02010609060101010101" charset="-122"/>
          <a:ea typeface="微软雅黑" panose="020B0503020204020204" charset="-122"/>
          <a:cs typeface="楷体" panose="02010609060101010101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楷体" panose="02010609060101010101" charset="-122"/>
          <a:ea typeface="微软雅黑" panose="020B0503020204020204" charset="-122"/>
          <a:cs typeface="楷体" panose="02010609060101010101" charset="-122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楷体" panose="02010609060101010101" charset="-122"/>
          <a:ea typeface="微软雅黑" panose="020B0503020204020204" charset="-122"/>
          <a:cs typeface="楷体" panose="02010609060101010101" charset="-122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楷体" panose="02010609060101010101" charset="-122"/>
          <a:ea typeface="微软雅黑" panose="020B0503020204020204" charset="-122"/>
          <a:cs typeface="楷体" panose="02010609060101010101" charset="-122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楷体" panose="02010609060101010101" charset="-122"/>
          <a:ea typeface="微软雅黑" panose="020B0503020204020204" charset="-122"/>
          <a:cs typeface="楷体" panose="02010609060101010101" charset="-122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楷体" panose="02010609060101010101" charset="-122"/>
          <a:ea typeface="微软雅黑" panose="020B0503020204020204" charset="-122"/>
          <a:cs typeface="楷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楷体" panose="02010609060101010101" charset="-122"/>
                <a:cs typeface="楷体" panose="020106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楷体" panose="02010609060101010101" charset="-122"/>
              <a:cs typeface="楷体" panose="0201060906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楷体" panose="02010609060101010101" charset="-122"/>
          <a:ea typeface="+mj-ea"/>
          <a:cs typeface="楷体" panose="0201060906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" panose="02010609060101010101" charset="-122"/>
          <a:ea typeface="+mn-ea"/>
          <a:cs typeface="楷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1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4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6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8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9.xml"/><Relationship Id="rId2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3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4.xml"/><Relationship Id="rId2" Type="http://schemas.openxmlformats.org/officeDocument/2006/relationships/image" Target="../media/image21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5.xml"/><Relationship Id="rId2" Type="http://schemas.openxmlformats.org/officeDocument/2006/relationships/image" Target="../media/image22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6.xml"/><Relationship Id="rId2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7.xml"/><Relationship Id="rId2" Type="http://schemas.openxmlformats.org/officeDocument/2006/relationships/image" Target="../media/image24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0.xml"/><Relationship Id="rId2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1.xml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2.xml"/><Relationship Id="rId2" Type="http://schemas.openxmlformats.org/officeDocument/2006/relationships/image" Target="../media/image27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7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78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186940" y="1226185"/>
            <a:ext cx="460375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第三部分 电缆故障测距</a:t>
            </a:r>
            <a:endParaRPr lang="zh-CN" altLang="en-US" sz="33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20766" y="1824990"/>
            <a:ext cx="4336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2732246" y="1967389"/>
            <a:ext cx="545306" cy="524828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1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33675" y="3313271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3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20929" y="1992630"/>
            <a:ext cx="364998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rgbClr val="C00000"/>
                </a:solidFill>
                <a:ea typeface="+mn-lt"/>
                <a:cs typeface="微软雅黑" panose="020B0503020204020204" charset="-122"/>
              </a:rPr>
              <a:t>电缆故障测距概述</a:t>
            </a:r>
            <a:endParaRPr lang="en-US" altLang="zh-CN" sz="2400" dirty="0" smtClean="0">
              <a:solidFill>
                <a:srgbClr val="C00000"/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33199" y="2637473"/>
            <a:ext cx="545306" cy="523875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2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3628549" y="2662238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低压脉冲法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3620929" y="3338513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脉冲电流法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2723" y="3996690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4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3620929" y="4021931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多次脉冲法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32246" y="4660583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5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3620929" y="4685348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产品特色功能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16000"/>
            <a:ext cx="380619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3.2低压脉冲法实拍界面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pic>
        <p:nvPicPr>
          <p:cNvPr id="34818" name="图片 3" descr="47c0d893b53e16eae952e5c741886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1895475"/>
            <a:ext cx="5372100" cy="30670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186940" y="1300480"/>
            <a:ext cx="460375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第三部分 电缆故障测距</a:t>
            </a:r>
            <a:endParaRPr lang="zh-CN" altLang="en-US" sz="33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20766" y="1899285"/>
            <a:ext cx="4336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2732246" y="2041684"/>
            <a:ext cx="545306" cy="524828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1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33675" y="3387566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3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20929" y="2066925"/>
            <a:ext cx="364998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微软雅黑" panose="020B0503020204020204" charset="-122"/>
              </a:rPr>
              <a:t>电缆故障测距概述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33199" y="2711768"/>
            <a:ext cx="545306" cy="523875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2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3628549" y="2736533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低压脉冲法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3620929" y="3412808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rgbClr val="C00000"/>
                </a:solidFill>
                <a:ea typeface="+mn-lt"/>
                <a:cs typeface="微软雅黑" panose="020B0503020204020204" charset="-122"/>
              </a:rPr>
              <a:t>脉冲电流法</a:t>
            </a:r>
            <a:endParaRPr lang="en-US" altLang="zh-CN" sz="2400" dirty="0" smtClean="0">
              <a:solidFill>
                <a:srgbClr val="C00000"/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2723" y="4070985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4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3620929" y="4096226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多次脉冲法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32246" y="4734878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5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3620929" y="4759643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产品特色功能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27741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3.3</a:t>
            </a: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脉冲电流</a:t>
            </a: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763645" y="1435735"/>
            <a:ext cx="1616075" cy="4311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适用范围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6865" name="矩形 112643"/>
          <p:cNvSpPr/>
          <p:nvPr/>
        </p:nvSpPr>
        <p:spPr>
          <a:xfrm>
            <a:off x="2113756" y="2110899"/>
            <a:ext cx="6286500" cy="800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 高阻故障：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万用表测量：电阻 &gt; 200Ω</a:t>
            </a: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lvl="1" indent="-3429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 闪络故障：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兆欧表测量：绝缘正常</a:t>
            </a: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lvl="1" indent="-3429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耐压试验：不通过</a:t>
            </a: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lvl="1" indent="-3429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（必须与 </a:t>
            </a:r>
            <a:r>
              <a:rPr lang="zh-CN" altLang="en-US" sz="28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高压发生器</a:t>
            </a:r>
            <a:r>
              <a:rPr lang="zh-CN" altLang="en-US" sz="280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配合使用）</a:t>
            </a: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27741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3.3</a:t>
            </a: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脉冲电流</a:t>
            </a: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853916" y="1078548"/>
            <a:ext cx="2415064" cy="414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工作原理：</a:t>
            </a: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7889" name="矩形 113667"/>
          <p:cNvSpPr/>
          <p:nvPr/>
        </p:nvSpPr>
        <p:spPr>
          <a:xfrm>
            <a:off x="490855" y="1868329"/>
            <a:ext cx="5886450" cy="21574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→→ 高压发生器冲击，故障点放电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	→→ 行波在测距仪和故障点间来回反射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→→ 测距仪测量两次脉冲时间差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→→ 计算距离（L=v·△t/2）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6960" y="1363980"/>
            <a:ext cx="6989445" cy="4129405"/>
          </a:xfrm>
          <a:prstGeom prst="rect">
            <a:avLst/>
          </a:prstGeom>
        </p:spPr>
      </p:pic>
      <p:sp>
        <p:nvSpPr>
          <p:cNvPr id="26" name="TextBox 52"/>
          <p:cNvSpPr txBox="1"/>
          <p:nvPr/>
        </p:nvSpPr>
        <p:spPr>
          <a:xfrm>
            <a:off x="0" y="216000"/>
            <a:ext cx="27741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3.3</a:t>
            </a: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脉冲电流</a:t>
            </a: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342280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3.3脉冲电流法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3072765" y="5414169"/>
            <a:ext cx="3316129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脉冲电流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法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基本波形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pic>
        <p:nvPicPr>
          <p:cNvPr id="39940" name="图片 1157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" y="2021681"/>
            <a:ext cx="3438525" cy="12487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图片 1157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" y="3761899"/>
            <a:ext cx="3214688" cy="11649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8" name="图片 1157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146" y="1842611"/>
            <a:ext cx="2157413" cy="16073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7" name="图片 1157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435" y="3424714"/>
            <a:ext cx="3632835" cy="18397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652463" y="2088356"/>
            <a:ext cx="2328386" cy="66055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" name="圆角矩形 4"/>
          <p:cNvSpPr/>
          <p:nvPr/>
        </p:nvSpPr>
        <p:spPr>
          <a:xfrm>
            <a:off x="633413" y="3761423"/>
            <a:ext cx="2328386" cy="61150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6" name="TextBox 52"/>
          <p:cNvSpPr txBox="1"/>
          <p:nvPr/>
        </p:nvSpPr>
        <p:spPr>
          <a:xfrm>
            <a:off x="1145381" y="2889885"/>
            <a:ext cx="1069658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微软雅黑" panose="020B0503020204020204" charset="-122"/>
              </a:rPr>
              <a:t>高压发生器</a:t>
            </a:r>
            <a:endParaRPr lang="zh-CN" sz="1350" b="1" dirty="0" smtClean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7" name="TextBox 52"/>
          <p:cNvSpPr txBox="1"/>
          <p:nvPr/>
        </p:nvSpPr>
        <p:spPr>
          <a:xfrm>
            <a:off x="1195864" y="4542473"/>
            <a:ext cx="1069658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微软雅黑" panose="020B0503020204020204" charset="-122"/>
              </a:rPr>
              <a:t>高压发生器</a:t>
            </a:r>
            <a:endParaRPr lang="zh-CN" sz="1350" b="1" dirty="0" smtClean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402478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3.3脉冲电流法-</a:t>
            </a: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典型波形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953578"/>
            <a:ext cx="2552319" cy="13651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5" y="3499961"/>
            <a:ext cx="2565000" cy="1486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3610451"/>
            <a:ext cx="2565000" cy="1376342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16000"/>
            <a:ext cx="380619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3.3脉冲电流法实拍界面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pic>
        <p:nvPicPr>
          <p:cNvPr id="41986" name="Picture 2"/>
          <p:cNvPicPr>
            <a:picLocks noChangeAspect="1"/>
          </p:cNvPicPr>
          <p:nvPr/>
        </p:nvPicPr>
        <p:blipFill>
          <a:blip r:embed="rId2"/>
          <a:srcRect l="15559" t="17010" r="-29" b="16302"/>
          <a:stretch>
            <a:fillRect/>
          </a:stretch>
        </p:blipFill>
        <p:spPr>
          <a:xfrm>
            <a:off x="1982153" y="1895475"/>
            <a:ext cx="5180160" cy="3067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188210" y="1226185"/>
            <a:ext cx="4601210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第三部分 电缆故障测距</a:t>
            </a:r>
            <a:endParaRPr lang="zh-CN" altLang="en-US" sz="33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20766" y="1824990"/>
            <a:ext cx="4336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2732246" y="1967389"/>
            <a:ext cx="545306" cy="524828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1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33675" y="3313271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3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20929" y="1992630"/>
            <a:ext cx="364998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微软雅黑" panose="020B0503020204020204" charset="-122"/>
              </a:rPr>
              <a:t>电缆故障测距概述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33199" y="2637473"/>
            <a:ext cx="545306" cy="523875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2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3628549" y="2662238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低压脉冲法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3620929" y="3338513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脉冲电流法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2723" y="3996690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4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3620929" y="4021931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rgbClr val="C00000"/>
                </a:solidFill>
                <a:ea typeface="+mn-lt"/>
                <a:cs typeface="微软雅黑" panose="020B0503020204020204" charset="-122"/>
              </a:rPr>
              <a:t>多次脉冲法</a:t>
            </a:r>
            <a:endParaRPr lang="en-US" altLang="zh-CN" sz="2400" dirty="0" smtClean="0">
              <a:solidFill>
                <a:srgbClr val="C00000"/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32246" y="4660583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5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3620929" y="4685348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产品特色功能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27741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3.4多次脉冲</a:t>
            </a: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760470" y="1324610"/>
            <a:ext cx="1623695" cy="4311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适用范围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3009" name="矩形 118787"/>
          <p:cNvSpPr/>
          <p:nvPr/>
        </p:nvSpPr>
        <p:spPr>
          <a:xfrm>
            <a:off x="715645" y="2300605"/>
            <a:ext cx="7855585" cy="225679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l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 高阻、闪络故障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lvl="1" indent="-342900" algn="l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波形明确，分析简单</a:t>
            </a: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lvl="1" indent="-342900" algn="l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u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有一定局限性：故障点大量进水有时不易测量</a:t>
            </a: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lvl="1" indent="-342900" algn="l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  （必须与 高压发生器和 二次脉冲耦合器  配合使用）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16000"/>
            <a:ext cx="346138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3.1电缆故障测距概述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sp>
        <p:nvSpPr>
          <p:cNvPr id="25601" name="Text Box 6"/>
          <p:cNvSpPr txBox="1"/>
          <p:nvPr/>
        </p:nvSpPr>
        <p:spPr>
          <a:xfrm>
            <a:off x="808990" y="1888490"/>
            <a:ext cx="7826375" cy="30816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测距：又叫粗测，就是在电缆一端用仪器确定故障距离即故障点离测试端的距离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测距是为精确定点确定大体的范围，从而大大减少工作量及工作时间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27741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3.4多次脉冲法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732473" y="1005840"/>
            <a:ext cx="2415064" cy="414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工作原理：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7889" name="矩形 113667"/>
          <p:cNvSpPr/>
          <p:nvPr/>
        </p:nvSpPr>
        <p:spPr>
          <a:xfrm>
            <a:off x="428466" y="1836420"/>
            <a:ext cx="8286274" cy="21574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→→ 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首先TDR发射低压脉冲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→→ 得到全长波形（高阻故障只显示全长波形不显示故障波形）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→→ 高压发生器冲击，故障点放电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→→ 产生电弧，高阻瞬间变低阻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	→→ 同时TDR发射低压脉冲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→→ 脉冲遇到故障点反射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→→ 自动显示故障波形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 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图片 1218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033" y="1985963"/>
            <a:ext cx="3109436" cy="3375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52"/>
          <p:cNvSpPr txBox="1"/>
          <p:nvPr/>
        </p:nvSpPr>
        <p:spPr>
          <a:xfrm>
            <a:off x="0" y="216000"/>
            <a:ext cx="342280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3.4多次脉冲法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46081" name="矩形 121859"/>
          <p:cNvSpPr/>
          <p:nvPr/>
        </p:nvSpPr>
        <p:spPr>
          <a:xfrm>
            <a:off x="1153795" y="2842895"/>
            <a:ext cx="4377690" cy="4000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</a:rPr>
              <a:t>放电时的低压脉冲波形：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lt"/>
            </a:endParaRPr>
          </a:p>
        </p:txBody>
      </p:sp>
      <p:sp>
        <p:nvSpPr>
          <p:cNvPr id="46082" name="矩形 121860"/>
          <p:cNvSpPr/>
          <p:nvPr/>
        </p:nvSpPr>
        <p:spPr>
          <a:xfrm>
            <a:off x="1102995" y="3696335"/>
            <a:ext cx="4552950" cy="4000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</a:rPr>
              <a:t>未放电的低压脉冲波形：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lt"/>
            </a:endParaRPr>
          </a:p>
        </p:txBody>
      </p:sp>
      <p:sp>
        <p:nvSpPr>
          <p:cNvPr id="46084" name="矩形 121862"/>
          <p:cNvSpPr/>
          <p:nvPr/>
        </p:nvSpPr>
        <p:spPr>
          <a:xfrm>
            <a:off x="1153795" y="4547870"/>
            <a:ext cx="3328035" cy="4000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</a:rPr>
              <a:t>同时显示，比较：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lt"/>
            </a:endParaRPr>
          </a:p>
        </p:txBody>
      </p:sp>
      <p:sp>
        <p:nvSpPr>
          <p:cNvPr id="46085" name="矩形 121863"/>
          <p:cNvSpPr/>
          <p:nvPr/>
        </p:nvSpPr>
        <p:spPr>
          <a:xfrm>
            <a:off x="6641783" y="3629025"/>
            <a:ext cx="961073" cy="4000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全长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→→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6086" name="矩形 121864"/>
          <p:cNvSpPr/>
          <p:nvPr/>
        </p:nvSpPr>
        <p:spPr>
          <a:xfrm>
            <a:off x="5213033" y="3100388"/>
            <a:ext cx="1300163" cy="4000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故障点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→→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6087" name="矩形 121865"/>
          <p:cNvSpPr/>
          <p:nvPr/>
        </p:nvSpPr>
        <p:spPr>
          <a:xfrm>
            <a:off x="6641783" y="4343400"/>
            <a:ext cx="961073" cy="4000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全长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→→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6088" name="矩形 121866"/>
          <p:cNvSpPr/>
          <p:nvPr/>
        </p:nvSpPr>
        <p:spPr>
          <a:xfrm>
            <a:off x="5227320" y="4814888"/>
            <a:ext cx="1300163" cy="4000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故障点</a:t>
            </a:r>
            <a:r>
              <a:rPr lang="en-US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→→</a:t>
            </a: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en-US" altLang="zh-CN" sz="15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6089" name="文本框 121868"/>
          <p:cNvSpPr txBox="1"/>
          <p:nvPr/>
        </p:nvSpPr>
        <p:spPr>
          <a:xfrm>
            <a:off x="1153795" y="1867535"/>
            <a:ext cx="35902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</a:rPr>
              <a:t>多次脉冲的基本波形：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ea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342280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3.4多次脉冲法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3422650" y="5285264"/>
            <a:ext cx="3316129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多次脉冲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法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接线方式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pic>
        <p:nvPicPr>
          <p:cNvPr id="1073743879" name="图片 1073743878" descr="CD-7505 现场接线示意图2"/>
          <p:cNvPicPr>
            <a:picLocks noRot="1"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67501" y="-294799"/>
            <a:ext cx="3408521" cy="744664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401812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3.4多次脉冲法-</a:t>
            </a:r>
            <a:r>
              <a:rPr lang="zh-CN" altLang="en-US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典型波形</a:t>
            </a:r>
            <a:endParaRPr lang="zh-CN" altLang="en-US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pic>
        <p:nvPicPr>
          <p:cNvPr id="47105" name="图片 1228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89284"/>
            <a:ext cx="6858000" cy="3078956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07506" y="764381"/>
            <a:ext cx="3125153" cy="54849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16000"/>
            <a:ext cx="380619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3.4多次脉冲法实拍界面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197100" y="1217930"/>
            <a:ext cx="458406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第三部分 电缆故障测距</a:t>
            </a:r>
            <a:endParaRPr lang="zh-CN" altLang="en-US" sz="33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20766" y="1816735"/>
            <a:ext cx="4336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2732246" y="1959134"/>
            <a:ext cx="545306" cy="524828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1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33675" y="3305016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3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20929" y="1984375"/>
            <a:ext cx="364998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微软雅黑" panose="020B0503020204020204" charset="-122"/>
              </a:rPr>
              <a:t>电缆故障测距概述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33199" y="2629218"/>
            <a:ext cx="545306" cy="523875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2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3628549" y="2653983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低压脉冲法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3620929" y="3330258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脉冲电流法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2723" y="3988435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4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3620929" y="4013676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多次脉冲法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32246" y="4652328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5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3620929" y="4677093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rgbClr val="C00000"/>
                </a:solidFill>
                <a:ea typeface="+mn-lt"/>
                <a:cs typeface="微软雅黑" panose="020B0503020204020204" charset="-122"/>
              </a:rPr>
              <a:t>产品特色功能</a:t>
            </a:r>
            <a:endParaRPr lang="zh-CN" altLang="zh-CN" sz="2400" dirty="0" smtClean="0">
              <a:solidFill>
                <a:srgbClr val="C00000"/>
              </a:solidFill>
              <a:ea typeface="+mn-lt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16000"/>
            <a:ext cx="346138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3.5电缆故障测距概述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sp>
        <p:nvSpPr>
          <p:cNvPr id="25601" name="Text Box 6"/>
          <p:cNvSpPr txBox="1"/>
          <p:nvPr/>
        </p:nvSpPr>
        <p:spPr>
          <a:xfrm>
            <a:off x="681990" y="1858010"/>
            <a:ext cx="543877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多种测距方法：低压脉冲法、脉冲电流法、多次脉冲法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200MHz实时采样，提供最高0.4m的测距分辨率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多次波形测量同屏比较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通过蓝牙联机，可进行远程服务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LED大屏幕彩色液晶显示、触摸操作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</p:txBody>
      </p:sp>
      <p:pic>
        <p:nvPicPr>
          <p:cNvPr id="1946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33" y="1738630"/>
            <a:ext cx="1874520" cy="23350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6"/>
          <p:cNvSpPr txBox="1"/>
          <p:nvPr/>
        </p:nvSpPr>
        <p:spPr>
          <a:xfrm>
            <a:off x="3368040" y="1216660"/>
            <a:ext cx="2408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产品特色功能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6369050" y="4457700"/>
            <a:ext cx="211645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1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电缆故障测距仪</a:t>
            </a:r>
            <a:endParaRPr lang="zh-CN" altLang="en-US" sz="2100" u="sng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16000"/>
            <a:ext cx="346138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3.5电缆故障测距概述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sp>
        <p:nvSpPr>
          <p:cNvPr id="25601" name="Text Box 6"/>
          <p:cNvSpPr txBox="1"/>
          <p:nvPr/>
        </p:nvSpPr>
        <p:spPr>
          <a:xfrm>
            <a:off x="702628" y="1855629"/>
            <a:ext cx="5241131" cy="3415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一体化设计，体积小，重量轻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电容内置，无高压外露，安全可靠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高压输出直接故障电缆，接线简便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大功率电源，充电快，周期短，故障定点快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具有单次，周期和直流三种工作方式，适应多种故障测试需求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3355975" y="1259840"/>
            <a:ext cx="24314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产品特色功能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1946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399" y="2010728"/>
            <a:ext cx="1964055" cy="23626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6"/>
          <p:cNvSpPr txBox="1"/>
          <p:nvPr/>
        </p:nvSpPr>
        <p:spPr>
          <a:xfrm>
            <a:off x="6544151" y="4551998"/>
            <a:ext cx="2039303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1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一体式高压信号发生器</a:t>
            </a:r>
            <a:endParaRPr lang="zh-CN" altLang="en-US" sz="2100" u="sng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16000"/>
            <a:ext cx="346138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3.5电缆故障测距概述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sp>
        <p:nvSpPr>
          <p:cNvPr id="25601" name="Text Box 6"/>
          <p:cNvSpPr txBox="1"/>
          <p:nvPr/>
        </p:nvSpPr>
        <p:spPr>
          <a:xfrm>
            <a:off x="1027430" y="2344420"/>
            <a:ext cx="4631055" cy="3599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 采用了目前国际上最先进的“多次脉冲法”技术和脉冲平衡技术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高压输出直接接至故障电缆，操作安全，接线简便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实现测量回路与高压冲击电源的电气隔离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  <a:sym typeface="+mn-ea"/>
            </a:endParaRPr>
          </a:p>
        </p:txBody>
      </p:sp>
      <p:sp>
        <p:nvSpPr>
          <p:cNvPr id="2" name="Text Box 6"/>
          <p:cNvSpPr txBox="1"/>
          <p:nvPr/>
        </p:nvSpPr>
        <p:spPr>
          <a:xfrm>
            <a:off x="3265805" y="1272540"/>
            <a:ext cx="23926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产品特色功能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3" name="图片 2" descr="2027fa62dde272c12ede22046c0828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68891" y="2140744"/>
            <a:ext cx="1716881" cy="2576513"/>
          </a:xfrm>
          <a:prstGeom prst="rect">
            <a:avLst/>
          </a:prstGeom>
        </p:spPr>
      </p:pic>
      <p:sp>
        <p:nvSpPr>
          <p:cNvPr id="5" name="Text Box 6"/>
          <p:cNvSpPr txBox="1"/>
          <p:nvPr/>
        </p:nvSpPr>
        <p:spPr>
          <a:xfrm>
            <a:off x="6207760" y="4848225"/>
            <a:ext cx="210820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2100" u="sng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多次脉冲耦合器</a:t>
            </a:r>
            <a:endParaRPr lang="zh-CN" altLang="en-US" sz="2100" u="sng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16000"/>
            <a:ext cx="346138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3.1电缆故障测距概述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sp>
        <p:nvSpPr>
          <p:cNvPr id="26629" name="文本框 103432"/>
          <p:cNvSpPr txBox="1"/>
          <p:nvPr/>
        </p:nvSpPr>
        <p:spPr>
          <a:xfrm>
            <a:off x="628650" y="1007904"/>
            <a:ext cx="3714750" cy="414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行波法的基本原理：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26625" name="矩形 103427"/>
          <p:cNvSpPr/>
          <p:nvPr/>
        </p:nvSpPr>
        <p:spPr>
          <a:xfrm>
            <a:off x="657225" y="1745298"/>
            <a:ext cx="7829550" cy="800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☆行波法＝雷达法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☆发射脉冲→→故障点反射→→接收反射脉冲	→→测量时间差→→计算距离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pic>
        <p:nvPicPr>
          <p:cNvPr id="26626" name="图片 1034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56" y="3797776"/>
            <a:ext cx="3519011" cy="17478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16000"/>
            <a:ext cx="3461385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3.1电缆故障测距概述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sp>
        <p:nvSpPr>
          <p:cNvPr id="26629" name="文本框 103432"/>
          <p:cNvSpPr txBox="1"/>
          <p:nvPr/>
        </p:nvSpPr>
        <p:spPr>
          <a:xfrm>
            <a:off x="706120" y="1254284"/>
            <a:ext cx="3714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行波法的详细分类：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graphicFrame>
        <p:nvGraphicFramePr>
          <p:cNvPr id="105492" name="表格 105491"/>
          <p:cNvGraphicFramePr/>
          <p:nvPr>
            <p:custDataLst>
              <p:tags r:id="rId2"/>
            </p:custDataLst>
          </p:nvPr>
        </p:nvGraphicFramePr>
        <p:xfrm>
          <a:off x="1110139" y="1949291"/>
          <a:ext cx="6924040" cy="3086100"/>
        </p:xfrm>
        <a:graphic>
          <a:graphicData uri="http://schemas.openxmlformats.org/drawingml/2006/table">
            <a:tbl>
              <a:tblPr/>
              <a:tblGrid>
                <a:gridCol w="2288540"/>
                <a:gridCol w="4635500"/>
              </a:tblGrid>
              <a:tr h="1028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</a:rPr>
                        <a:t>低压脉冲法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 </a:t>
                      </a: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全长测量、低阻故障、断线故障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☆ 波形简单、易于掌握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☆ 适用的故障比例较少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28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</a:rPr>
                        <a:t>脉冲电流法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   </a:t>
                      </a: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高阻、闪络故障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☆ 能解决绝大多数故障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☆ 接线安全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1028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</a:rPr>
                        <a:t>二（多）次脉冲法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   </a:t>
                      </a: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高阻、闪络故障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☆ 波形明确、分析简单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lt"/>
                          <a:cs typeface="+mn-lt"/>
                        </a:rPr>
                        <a:t>☆ 有一定局限性</a:t>
                      </a:r>
                      <a:endParaRPr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lt"/>
                        <a:cs typeface="+mn-lt"/>
                      </a:endParaRPr>
                    </a:p>
                  </a:txBody>
                  <a:tcPr marL="68580" marR="68580" marT="34290" marB="3429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183765" y="1234440"/>
            <a:ext cx="461073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第三部分 电缆故障测距</a:t>
            </a:r>
            <a:endParaRPr lang="zh-CN" altLang="en-US" sz="33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20766" y="1833245"/>
            <a:ext cx="4336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2732246" y="1975644"/>
            <a:ext cx="545306" cy="524828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1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733675" y="3321526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3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20929" y="2000885"/>
            <a:ext cx="364998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微软雅黑" panose="020B0503020204020204" charset="-122"/>
              </a:rPr>
              <a:t>电缆故障测距概述</a:t>
            </a:r>
            <a:endParaRPr lang="en-US" altLang="zh-CN" sz="2400" dirty="0" smtClean="0">
              <a:solidFill>
                <a:schemeClr val="tx1">
                  <a:lumMod val="85000"/>
                  <a:lumOff val="1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33199" y="2645728"/>
            <a:ext cx="545306" cy="523875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2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3628549" y="2670493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rgbClr val="C00000"/>
                </a:solidFill>
                <a:ea typeface="+mn-lt"/>
                <a:cs typeface="微软雅黑" panose="020B0503020204020204" charset="-122"/>
              </a:rPr>
              <a:t>低压脉冲法</a:t>
            </a:r>
            <a:endParaRPr lang="en-US" altLang="zh-CN" sz="2400" dirty="0" smtClean="0">
              <a:solidFill>
                <a:srgbClr val="C00000"/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7" name="TextBox 52"/>
          <p:cNvSpPr txBox="1"/>
          <p:nvPr/>
        </p:nvSpPr>
        <p:spPr>
          <a:xfrm>
            <a:off x="3620929" y="3346768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脉冲电流法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2723" y="4004945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4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3" name="TextBox 52"/>
          <p:cNvSpPr txBox="1"/>
          <p:nvPr/>
        </p:nvSpPr>
        <p:spPr>
          <a:xfrm>
            <a:off x="3620929" y="4030186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多次脉冲法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32246" y="4668838"/>
            <a:ext cx="544830" cy="524351"/>
          </a:xfrm>
          <a:prstGeom prst="ellipse">
            <a:avLst/>
          </a:prstGeom>
          <a:solidFill>
            <a:schemeClr val="bg1">
              <a:alpha val="48000"/>
            </a:schemeClr>
          </a:solidFill>
          <a:ln w="25400">
            <a:solidFill>
              <a:srgbClr val="9ED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楷体" panose="02010609060101010101" charset="-122"/>
              </a:rPr>
              <a:t>5</a:t>
            </a:r>
            <a:endParaRPr lang="en-US" altLang="zh-CN" sz="240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楷体" panose="02010609060101010101" charset="-122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3620929" y="4693603"/>
            <a:ext cx="2774156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zh-CN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微软雅黑" panose="020B0503020204020204" charset="-122"/>
              </a:rPr>
              <a:t>产品特色功能</a:t>
            </a:r>
            <a:endParaRPr lang="zh-CN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27741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3.2低压脉冲法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7649" name="Rectangle 4"/>
          <p:cNvSpPr/>
          <p:nvPr/>
        </p:nvSpPr>
        <p:spPr>
          <a:xfrm>
            <a:off x="2441575" y="2140903"/>
            <a:ext cx="4415790" cy="2215991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低阻故障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lvl="1" indent="-3429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  兆欧表测量：0</a:t>
            </a: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lvl="1" indent="-3429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    万用表测量：＜200Ω</a:t>
            </a:r>
            <a:endParaRPr lang="zh-CN" altLang="en-US" sz="2800" u="none" baseline="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断线故障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全长测量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波速度校准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734435" y="1426845"/>
            <a:ext cx="1675765" cy="4311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适用范围</a:t>
            </a:r>
            <a:endParaRPr lang="zh-CN" altLang="en-US" sz="28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65" y="2924810"/>
            <a:ext cx="5404485" cy="3161030"/>
          </a:xfrm>
          <a:prstGeom prst="rect">
            <a:avLst/>
          </a:prstGeom>
        </p:spPr>
      </p:pic>
      <p:sp>
        <p:nvSpPr>
          <p:cNvPr id="26" name="TextBox 52"/>
          <p:cNvSpPr txBox="1"/>
          <p:nvPr/>
        </p:nvSpPr>
        <p:spPr>
          <a:xfrm>
            <a:off x="0" y="216000"/>
            <a:ext cx="277415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3.2低压脉冲法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sp>
        <p:nvSpPr>
          <p:cNvPr id="27652" name="Text Box 8"/>
          <p:cNvSpPr txBox="1"/>
          <p:nvPr/>
        </p:nvSpPr>
        <p:spPr>
          <a:xfrm>
            <a:off x="3602673" y="5576888"/>
            <a:ext cx="13716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L=v·△t/2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871379" y="1237933"/>
            <a:ext cx="7844314" cy="71389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工作原理：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 雷达法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☆  发射脉冲→→故障点反射→→接收反射脉冲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  <a:sym typeface="+mn-ea"/>
              </a:rPr>
              <a:t>	 →→测量时间差→→计算距离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414004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3.2低压脉冲法-</a:t>
            </a: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  <a:sym typeface="+mn-ea"/>
              </a:rPr>
              <a:t>接线方式</a:t>
            </a: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endParaRPr lang="en-US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565" y="1504950"/>
            <a:ext cx="5629275" cy="3848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2"/>
          <p:cNvSpPr txBox="1"/>
          <p:nvPr/>
        </p:nvSpPr>
        <p:spPr>
          <a:xfrm>
            <a:off x="0" y="216000"/>
            <a:ext cx="428101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en-US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3.2低压脉冲法-</a:t>
            </a:r>
            <a:r>
              <a:rPr lang="zh-CN" altLang="zh-CN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微软雅黑" panose="020B0503020204020204" charset="-122"/>
              </a:rPr>
              <a:t>基本波形</a:t>
            </a:r>
            <a:endParaRPr lang="zh-CN" altLang="zh-CN" sz="2700" b="1" dirty="0" smtClean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微软雅黑" panose="020B0503020204020204" charset="-122"/>
            </a:endParaRPr>
          </a:p>
        </p:txBody>
      </p:sp>
      <p:pic>
        <p:nvPicPr>
          <p:cNvPr id="3379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1475899"/>
            <a:ext cx="2400300" cy="1487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5" y="1644968"/>
            <a:ext cx="2650331" cy="1149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3385" name="图片 1073743384" descr="BMP20160618_1606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066" y="2963228"/>
            <a:ext cx="3284696" cy="197453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73743387" name="组合 1073743386"/>
          <p:cNvGrpSpPr/>
          <p:nvPr/>
        </p:nvGrpSpPr>
        <p:grpSpPr>
          <a:xfrm>
            <a:off x="4976813" y="2954179"/>
            <a:ext cx="2965133" cy="1974533"/>
            <a:chOff x="1608" y="2305"/>
            <a:chExt cx="5318" cy="3196"/>
          </a:xfrm>
        </p:grpSpPr>
        <p:pic>
          <p:nvPicPr>
            <p:cNvPr id="1073743381" name="图片 1073743380" descr="BMP20160618_1540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8" y="2305"/>
              <a:ext cx="5318" cy="31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73743018" name="直接连接符 1073743017"/>
            <p:cNvSpPr/>
            <p:nvPr/>
          </p:nvSpPr>
          <p:spPr>
            <a:xfrm>
              <a:off x="4888" y="4504"/>
              <a:ext cx="252" cy="48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arrow" w="sm" len="med"/>
            </a:ln>
          </p:spPr>
        </p:sp>
        <p:sp>
          <p:nvSpPr>
            <p:cNvPr id="1073743017" name="矩形 1073743016"/>
            <p:cNvSpPr/>
            <p:nvPr/>
          </p:nvSpPr>
          <p:spPr>
            <a:xfrm>
              <a:off x="4000" y="3961"/>
              <a:ext cx="1116" cy="418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/>
            <a:p>
              <a:r>
                <a:rPr lang="zh-CN" altLang="en-US" sz="1350">
                  <a:cs typeface="楷体" panose="02010609060101010101" charset="-122"/>
                </a:rPr>
                <a:t>比例放大</a:t>
              </a:r>
              <a:endParaRPr lang="zh-CN" altLang="en-US" sz="1350">
                <a:cs typeface="楷体" panose="02010609060101010101" charset="-122"/>
              </a:endParaRPr>
            </a:p>
            <a:p>
              <a:endParaRPr lang="zh-CN" altLang="en-US" sz="1350">
                <a:cs typeface="楷体" panose="02010609060101010101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0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0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69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83125296067_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3.xml><?xml version="1.0" encoding="utf-8"?>
<p:tagLst xmlns:p="http://schemas.openxmlformats.org/presentationml/2006/main">
  <p:tag name="KSO_WM_UNIT_TABLE_BEAUTIFY" val="smartTable{a95e7481-2411-47c0-8a8d-9be4e56b7a6c}"/>
</p:tagLst>
</file>

<file path=ppt/tags/tag7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5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83125296067_1_1"/>
</p:tagLst>
</file>

<file path=ppt/tags/tag76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7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8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79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2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83125296067_1_1"/>
</p:tagLst>
</file>

<file path=ppt/tags/tag83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8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89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83125296067_1_1"/>
</p:tagLst>
</file>

<file path=ppt/tags/tag9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3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6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7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98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583125296067_1_1"/>
</p:tagLst>
</file>

<file path=ppt/tags/tag99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楷体"/>
        <a:ea typeface="微软雅黑"/>
        <a:cs typeface=""/>
      </a:majorFont>
      <a:minorFont>
        <a:latin typeface="楷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楷体"/>
        <a:ea typeface="微软雅黑"/>
        <a:cs typeface=""/>
      </a:majorFont>
      <a:minorFont>
        <a:latin typeface="楷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楷体"/>
        <a:ea typeface="微软雅黑"/>
        <a:cs typeface=""/>
      </a:majorFont>
      <a:minorFont>
        <a:latin typeface="楷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楷体"/>
        <a:font script="Hebr" typeface="楷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楷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楷体"/>
        <a:font script="Hebr" typeface="楷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楷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1578</Words>
  <Application>WPS 演示</Application>
  <PresentationFormat>宽屏</PresentationFormat>
  <Paragraphs>307</Paragraphs>
  <Slides>28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楷体</vt:lpstr>
      <vt:lpstr>微软雅黑</vt:lpstr>
      <vt:lpstr>Arial Unicode MS</vt:lpstr>
      <vt:lpstr>等线</vt:lpstr>
      <vt:lpstr>楷体_GB2312</vt:lpstr>
      <vt:lpstr>新宋体</vt:lpstr>
      <vt:lpstr>Times New Roman</vt:lpstr>
      <vt:lpstr>Office 主题​​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小黄</cp:lastModifiedBy>
  <cp:revision>474</cp:revision>
  <dcterms:created xsi:type="dcterms:W3CDTF">2017-08-03T09:01:00Z</dcterms:created>
  <dcterms:modified xsi:type="dcterms:W3CDTF">2020-09-17T13:57:32Z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