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handoutMasterIdLst>
    <p:handoutMasterId r:id="rId28"/>
  </p:handoutMasterIdLst>
  <p:sldIdLst>
    <p:sldId id="256" r:id="rId5"/>
    <p:sldId id="257" r:id="rId7"/>
    <p:sldId id="259" r:id="rId8"/>
    <p:sldId id="279" r:id="rId9"/>
    <p:sldId id="278" r:id="rId10"/>
    <p:sldId id="287" r:id="rId11"/>
    <p:sldId id="288" r:id="rId12"/>
    <p:sldId id="289" r:id="rId13"/>
    <p:sldId id="582" r:id="rId14"/>
    <p:sldId id="281" r:id="rId15"/>
    <p:sldId id="282" r:id="rId16"/>
    <p:sldId id="284" r:id="rId17"/>
    <p:sldId id="583" r:id="rId18"/>
    <p:sldId id="286" r:id="rId19"/>
    <p:sldId id="311" r:id="rId20"/>
    <p:sldId id="285" r:id="rId21"/>
    <p:sldId id="584" r:id="rId22"/>
    <p:sldId id="478" r:id="rId23"/>
    <p:sldId id="585" r:id="rId24"/>
    <p:sldId id="312" r:id="rId25"/>
    <p:sldId id="479" r:id="rId26"/>
    <p:sldId id="720" r:id="rId27"/>
  </p:sldIdLst>
  <p:sldSz cx="9144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BDB"/>
    <a:srgbClr val="94D5E9"/>
    <a:srgbClr val="95D8EC"/>
    <a:srgbClr val="96D9EC"/>
    <a:srgbClr val="9FDCEE"/>
    <a:srgbClr val="012A77"/>
    <a:srgbClr val="96D6EB"/>
    <a:srgbClr val="97D8EB"/>
    <a:srgbClr val="9ED3E1"/>
    <a:srgbClr val="6CD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214"/>
        <p:guide pos="287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explosion val="0"/>
            <c:spPr>
              <a:solidFill>
                <a:schemeClr val="accent6">
                  <a:lumMod val="75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3">
                  <a:lumMod val="60000"/>
                  <a:lumOff val="40000"/>
                </a:schemeClr>
              </a:solidFill>
              <a:ln w="19050">
                <a:solidFill>
                  <a:schemeClr val="lt1"/>
                </a:solidFill>
              </a:ln>
              <a:effectLst/>
            </c:spPr>
          </c:dPt>
          <c:dPt>
            <c:idx val="3"/>
            <c:bubble3D val="0"/>
            <c:spPr>
              <a:solidFill>
                <a:srgbClr val="E44BDB"/>
              </a:solidFill>
              <a:ln w="19050">
                <a:solidFill>
                  <a:schemeClr val="lt1"/>
                </a:solidFill>
              </a:ln>
              <a:effectLst/>
            </c:spPr>
          </c:dPt>
          <c:dPt>
            <c:idx val="4"/>
            <c:bubble3D val="0"/>
            <c:spPr>
              <a:solidFill>
                <a:schemeClr val="accent2">
                  <a:lumMod val="40000"/>
                  <a:lumOff val="60000"/>
                </a:schemeClr>
              </a:solidFill>
              <a:ln w="19050">
                <a:solidFill>
                  <a:schemeClr val="lt1"/>
                </a:solidFill>
              </a:ln>
              <a:effectLst/>
            </c:spPr>
          </c:dPt>
          <c:dLbls>
            <c:delete val="1"/>
          </c:dLbls>
          <c:cat>
            <c:strRef>
              <c:f>Sheet1!$A$2:$A$6</c:f>
              <c:strCache>
                <c:ptCount val="5"/>
                <c:pt idx="0">
                  <c:v>外力破坏</c:v>
                </c:pt>
                <c:pt idx="1">
                  <c:v>电缆附件质量</c:v>
                </c:pt>
                <c:pt idx="2">
                  <c:v>电缆敷设过程</c:v>
                </c:pt>
                <c:pt idx="3">
                  <c:v>电缆自身</c:v>
                </c:pt>
                <c:pt idx="4">
                  <c:v>其他(3%)</c:v>
                </c:pt>
              </c:strCache>
            </c:strRef>
          </c:cat>
          <c:val>
            <c:numRef>
              <c:f>Sheet1!$B$2:$B$6</c:f>
              <c:numCache>
                <c:formatCode>General</c:formatCode>
                <c:ptCount val="5"/>
                <c:pt idx="0">
                  <c:v>0.58</c:v>
                </c:pt>
                <c:pt idx="1">
                  <c:v>0.27</c:v>
                </c:pt>
                <c:pt idx="2">
                  <c:v>0.13</c:v>
                </c:pt>
                <c:pt idx="3">
                  <c:v>0.1</c:v>
                </c:pt>
                <c:pt idx="4">
                  <c:v>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egendEntry>
        <c:idx val="4"/>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0525455688246386"/>
          <c:y val="0.809292438505922"/>
          <c:w val="0.943683218101823"/>
          <c:h val="0.172487093835408"/>
        </c:manualLayout>
      </c:layout>
      <c:overlay val="0"/>
      <c:spPr>
        <a:noFill/>
        <a:ln>
          <a:noFill/>
        </a:ln>
        <a:effectLst/>
      </c:spPr>
      <c:txPr>
        <a:bodyPr rot="0" spcFirstLastPara="0"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sz="16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cs typeface="楷体" panose="02010609060101010101" charset="-122"/>
            </a:endParaRPr>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cs typeface="楷体" panose="02010609060101010101" charset="-122"/>
              </a:rPr>
            </a:fld>
            <a:endParaRPr lang="zh-CN" altLang="en-US">
              <a:cs typeface="楷体" panose="02010609060101010101" charset="-122"/>
            </a:endParaRPr>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cs typeface="楷体" panose="02010609060101010101" charset="-122"/>
            </a:endParaRPr>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cs typeface="楷体" panose="02010609060101010101" charset="-122"/>
              </a:rPr>
            </a:fld>
            <a:endParaRPr lang="zh-CN" altLang="en-US">
              <a:cs typeface="楷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cs typeface="楷体" panose="02010609060101010101" charset="-122"/>
              </a:defRPr>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cs typeface="楷体" panose="02010609060101010101" charset="-122"/>
              </a:defRPr>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249892" y="1279525"/>
            <a:ext cx="4605867"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cs typeface="楷体" panose="02010609060101010101" charset="-122"/>
              </a:defRPr>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cs typeface="楷体" panose="02010609060101010101" charset="-122"/>
              </a:defRPr>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楷体" panose="02010609060101010101" charset="-122"/>
      </a:defRPr>
    </a:lvl1pPr>
    <a:lvl2pPr marL="457200" algn="l" defTabSz="914400" rtl="0" eaLnBrk="1" latinLnBrk="0" hangingPunct="1">
      <a:defRPr sz="1200" kern="1200">
        <a:solidFill>
          <a:schemeClr val="tx1"/>
        </a:solidFill>
        <a:latin typeface="+mn-lt"/>
        <a:ea typeface="+mn-ea"/>
        <a:cs typeface="楷体" panose="02010609060101010101" charset="-122"/>
      </a:defRPr>
    </a:lvl2pPr>
    <a:lvl3pPr marL="914400" algn="l" defTabSz="914400" rtl="0" eaLnBrk="1" latinLnBrk="0" hangingPunct="1">
      <a:defRPr sz="1200" kern="1200">
        <a:solidFill>
          <a:schemeClr val="tx1"/>
        </a:solidFill>
        <a:latin typeface="+mn-lt"/>
        <a:ea typeface="+mn-ea"/>
        <a:cs typeface="楷体" panose="02010609060101010101" charset="-122"/>
      </a:defRPr>
    </a:lvl3pPr>
    <a:lvl4pPr marL="1371600" algn="l" defTabSz="914400" rtl="0" eaLnBrk="1" latinLnBrk="0" hangingPunct="1">
      <a:defRPr sz="1200" kern="1200">
        <a:solidFill>
          <a:schemeClr val="tx1"/>
        </a:solidFill>
        <a:latin typeface="+mn-lt"/>
        <a:ea typeface="+mn-ea"/>
        <a:cs typeface="楷体" panose="02010609060101010101" charset="-122"/>
      </a:defRPr>
    </a:lvl4pPr>
    <a:lvl5pPr marL="1828800" algn="l" defTabSz="914400" rtl="0" eaLnBrk="1" latinLnBrk="0" hangingPunct="1">
      <a:defRPr sz="1200" kern="1200">
        <a:solidFill>
          <a:schemeClr val="tx1"/>
        </a:solidFill>
        <a:latin typeface="+mn-lt"/>
        <a:ea typeface="+mn-ea"/>
        <a:cs typeface="楷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3"/>
          <a:stretch>
            <a:fillRect/>
          </a:stretch>
        </p:blipFill>
        <p:spPr>
          <a:xfrm>
            <a:off x="6566400" y="6199200"/>
            <a:ext cx="2325529" cy="516890"/>
          </a:xfrm>
          <a:prstGeom prst="rect">
            <a:avLst/>
          </a:prstGeom>
        </p:spPr>
      </p:pic>
      <p:sp>
        <p:nvSpPr>
          <p:cNvPr id="9" name="矩形 8"/>
          <p:cNvSpPr/>
          <p:nvPr userDrawn="1"/>
        </p:nvSpPr>
        <p:spPr>
          <a:xfrm>
            <a:off x="476" y="198120"/>
            <a:ext cx="9143524" cy="588010"/>
          </a:xfrm>
          <a:prstGeom prst="rect">
            <a:avLst/>
          </a:prstGeom>
          <a:gradFill>
            <a:gsLst>
              <a:gs pos="64000">
                <a:srgbClr val="CAEAF4">
                  <a:alpha val="100000"/>
                </a:srgbClr>
              </a:gs>
              <a:gs pos="100000">
                <a:srgbClr val="94D5E9"/>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6659969"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楷体" panose="02010609060101010101" charset="-122"/>
                <a:ea typeface="微软雅黑" panose="020B050302020402020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楷体" panose="02010609060101010101" charset="-122"/>
                <a:ea typeface="微软雅黑" panose="020B050302020402020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楷体" panose="02010609060101010101" charset="-122"/>
                <a:ea typeface="微软雅黑" panose="020B050302020402020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楷体" panose="02010609060101010101" charset="-122"/>
                <a:ea typeface="微软雅黑" panose="020B050302020402020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楷体" panose="02010609060101010101"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楷体" panose="02010609060101010101" charset="-122"/>
                <a:ea typeface="微软雅黑" panose="020B0503020204020204" charset="-122"/>
                <a:cs typeface="楷体" panose="02010609060101010101"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楷体" panose="02010609060101010101" charset="-122"/>
                <a:ea typeface="微软雅黑" panose="020B0503020204020204" charset="-122"/>
                <a:cs typeface="楷体" panose="02010609060101010101" charset="-122"/>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8448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6566400" y="6199200"/>
            <a:ext cx="2325529" cy="5168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楷体" panose="02010609060101010101" charset="-122"/>
                <a:ea typeface="微软雅黑" panose="020B0503020204020204" charset="-122"/>
                <a:cs typeface="楷体" panose="02010609060101010101" charset="-122"/>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00" y="914400"/>
            <a:ext cx="68769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楷体" panose="02010609060101010101" charset="-122"/>
                <a:ea typeface="微软雅黑" panose="020B0503020204020204" charset="-122"/>
                <a:cs typeface="楷体" panose="02010609060101010101" charset="-122"/>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3"/>
          <a:stretch>
            <a:fillRect/>
          </a:stretch>
        </p:blipFill>
        <p:spPr>
          <a:xfrm>
            <a:off x="6566400" y="6199200"/>
            <a:ext cx="2325529" cy="516890"/>
          </a:xfrm>
          <a:prstGeom prst="rect">
            <a:avLst/>
          </a:prstGeom>
        </p:spPr>
      </p:pic>
      <p:sp>
        <p:nvSpPr>
          <p:cNvPr id="9" name="矩形 8"/>
          <p:cNvSpPr/>
          <p:nvPr userDrawn="1"/>
        </p:nvSpPr>
        <p:spPr>
          <a:xfrm>
            <a:off x="476" y="198120"/>
            <a:ext cx="9143524" cy="588010"/>
          </a:xfrm>
          <a:prstGeom prst="rect">
            <a:avLst/>
          </a:prstGeom>
          <a:gradFill>
            <a:gsLst>
              <a:gs pos="64000">
                <a:srgbClr val="CAEAF4">
                  <a:alpha val="100000"/>
                </a:srgbClr>
              </a:gs>
              <a:gs pos="100000">
                <a:srgbClr val="94D5E9"/>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6566400" y="6199200"/>
            <a:ext cx="2325529" cy="51689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85775" y="1825625"/>
            <a:ext cx="78867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descr="&amp;pky754655159&amp;"/>
          <p:cNvPicPr>
            <a:picLocks noChangeAspect="1"/>
          </p:cNvPicPr>
          <p:nvPr userDrawn="1"/>
        </p:nvPicPr>
        <p:blipFill>
          <a:blip r:embed="rId2"/>
          <a:stretch>
            <a:fillRect/>
          </a:stretch>
        </p:blipFill>
        <p:spPr>
          <a:xfrm>
            <a:off x="7730014" y="6235700"/>
            <a:ext cx="613886" cy="5461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3751117"/>
            <a:ext cx="5491163"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3888" y="4610028"/>
            <a:ext cx="5491163"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4857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4862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85775" y="1825625"/>
            <a:ext cx="78867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7" name="图片 6" descr="&amp;pky754655159&amp;"/>
          <p:cNvPicPr>
            <a:picLocks noChangeAspect="1"/>
          </p:cNvPicPr>
          <p:nvPr userDrawn="1"/>
        </p:nvPicPr>
        <p:blipFill>
          <a:blip r:embed="rId2"/>
          <a:stretch>
            <a:fillRect/>
          </a:stretch>
        </p:blipFill>
        <p:spPr>
          <a:xfrm>
            <a:off x="7730014" y="6235700"/>
            <a:ext cx="613886" cy="5461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66219"/>
            <a:ext cx="78867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5060" y="127000"/>
            <a:ext cx="31239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3888000" y="766354"/>
            <a:ext cx="4363031"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488870" y="2057400"/>
            <a:ext cx="31239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557213"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6659969"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3751117"/>
            <a:ext cx="5491163"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3888" y="4610028"/>
            <a:ext cx="5491163"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4857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4862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1"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2615609"/>
            <a:ext cx="3868340"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2615609"/>
            <a:ext cx="3887391"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66219"/>
            <a:ext cx="78867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5060" y="127000"/>
            <a:ext cx="31239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3888000" y="766354"/>
            <a:ext cx="4363031"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488870" y="2057400"/>
            <a:ext cx="31239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557213"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楷体" panose="02010609060101010101" charset="-122"/>
                <a:cs typeface="楷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楷体" panose="02010609060101010101" charset="-122"/>
                <a:cs typeface="楷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楷体" panose="02010609060101010101" charset="-122"/>
                <a:cs typeface="楷体" panose="02010609060101010101"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楷体" panose="02010609060101010101" charset="-122"/>
              <a:cs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楷体" panose="02010609060101010101" charset="-122"/>
          <a:ea typeface="+mj-ea"/>
          <a:cs typeface="楷体" panose="0201060906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楷体" panose="02010609060101010101" charset="-122"/>
          <a:ea typeface="+mn-ea"/>
          <a:cs typeface="楷体" panose="0201060906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charset="-122"/>
          <a:ea typeface="+mn-ea"/>
          <a:cs typeface="楷体" panose="0201060906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608400"/>
            <a:ext cx="82269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456300" y="1515600"/>
            <a:ext cx="82269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楷体" panose="02010609060101010101" charset="-122"/>
                <a:ea typeface="微软雅黑" panose="020B0503020204020204" charset="-122"/>
                <a:cs typeface="楷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楷体" panose="02010609060101010101" charset="-122"/>
                <a:ea typeface="微软雅黑" panose="020B0503020204020204" charset="-122"/>
                <a:cs typeface="楷体" panose="02010609060101010101"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楷体" panose="02010609060101010101" charset="-122"/>
                <a:ea typeface="微软雅黑" panose="020B0503020204020204" charset="-122"/>
                <a:cs typeface="楷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楷体" panose="02010609060101010101" charset="-122"/>
              <a:cs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楷体" panose="02010609060101010101" charset="-122"/>
          <a:ea typeface="微软雅黑" panose="020B0503020204020204" charset="-122"/>
          <a:cs typeface="楷体" panose="0201060906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楷体" panose="02010609060101010101" charset="-122"/>
          <a:ea typeface="微软雅黑" panose="020B0503020204020204" charset="-122"/>
          <a:cs typeface="楷体" panose="0201060906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楷体" panose="02010609060101010101" charset="-122"/>
          <a:ea typeface="微软雅黑" panose="020B0503020204020204" charset="-122"/>
          <a:cs typeface="楷体" panose="0201060906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楷体" panose="02010609060101010101" charset="-122"/>
          <a:ea typeface="微软雅黑" panose="020B0503020204020204" charset="-122"/>
          <a:cs typeface="楷体" panose="0201060906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楷体" panose="02010609060101010101" charset="-122"/>
          <a:ea typeface="微软雅黑" panose="020B0503020204020204" charset="-122"/>
          <a:cs typeface="楷体" panose="0201060906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楷体" panose="02010609060101010101" charset="-122"/>
          <a:ea typeface="微软雅黑" panose="020B0503020204020204" charset="-122"/>
          <a:cs typeface="楷体"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楷体" panose="02010609060101010101" charset="-122"/>
                <a:cs typeface="楷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楷体" panose="02010609060101010101" charset="-122"/>
                <a:cs typeface="楷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楷体" panose="02010609060101010101" charset="-122"/>
                <a:cs typeface="楷体" panose="02010609060101010101" charset="-122"/>
              </a:defRPr>
            </a:lvl1pPr>
          </a:lstStyle>
          <a:p>
            <a:fld id="{49AE70B2-8BF9-45C0-BB95-33D1B9D3A854}"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楷体" panose="02010609060101010101" charset="-122"/>
              <a:cs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000" kern="1200">
          <a:solidFill>
            <a:schemeClr val="tx1"/>
          </a:solidFill>
          <a:latin typeface="楷体" panose="02010609060101010101" charset="-122"/>
          <a:ea typeface="+mj-ea"/>
          <a:cs typeface="楷体" panose="0201060906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楷体" panose="02010609060101010101" charset="-122"/>
          <a:ea typeface="+mn-ea"/>
          <a:cs typeface="楷体" panose="0201060906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charset="-122"/>
          <a:ea typeface="+mn-ea"/>
          <a:cs typeface="楷体" panose="0201060906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charset="-122"/>
          <a:ea typeface="+mn-ea"/>
          <a:cs typeface="楷体"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image" Target="../media/image1.jpeg"/><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81.xml"/><Relationship Id="rId2" Type="http://schemas.openxmlformats.org/officeDocument/2006/relationships/image" Target="../media/image11.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image" Target="../media/image1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8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tags" Target="../tags/tag9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70.xml"/><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4.xml"/><Relationship Id="rId3" Type="http://schemas.openxmlformats.org/officeDocument/2006/relationships/tags" Target="../tags/tag95.xml"/><Relationship Id="rId2" Type="http://schemas.openxmlformats.org/officeDocument/2006/relationships/image" Target="../media/image18.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96.xml"/><Relationship Id="rId2" Type="http://schemas.openxmlformats.org/officeDocument/2006/relationships/image" Target="../media/image19.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9.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10.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68" name="文本框 767"/>
          <p:cNvSpPr txBox="1"/>
          <p:nvPr/>
        </p:nvSpPr>
        <p:spPr>
          <a:xfrm>
            <a:off x="1649254" y="1845945"/>
            <a:ext cx="5845493" cy="2251075"/>
          </a:xfrm>
          <a:prstGeom prst="rect">
            <a:avLst/>
          </a:prstGeom>
          <a:noFill/>
        </p:spPr>
        <p:txBody>
          <a:bodyPr wrap="square" rtlCol="0">
            <a:spAutoFit/>
          </a:bodyPr>
          <a:p>
            <a:pPr algn="ctr">
              <a:lnSpc>
                <a:spcPct val="130000"/>
              </a:lnSpc>
              <a:buClrTx/>
              <a:buSzTx/>
              <a:buFontTx/>
            </a:pPr>
            <a:r>
              <a:rPr lang="en-US" altLang="zh-CN" sz="5400" dirty="0">
                <a:ln>
                  <a:noFill/>
                </a:ln>
                <a:solidFill>
                  <a:schemeClr val="tx1">
                    <a:lumMod val="75000"/>
                    <a:lumOff val="25000"/>
                  </a:schemeClr>
                </a:solidFill>
                <a:latin typeface="+mj-lt"/>
                <a:ea typeface="+mj-lt"/>
                <a:cs typeface="楷体" panose="02010609060101010101" charset="-122"/>
                <a:sym typeface="+mn-ea"/>
              </a:rPr>
              <a:t>电力电缆故障探测技术</a:t>
            </a:r>
            <a:r>
              <a:rPr lang="zh-CN" altLang="en-US" sz="5400" dirty="0">
                <a:ln>
                  <a:noFill/>
                </a:ln>
                <a:solidFill>
                  <a:schemeClr val="tx1">
                    <a:lumMod val="75000"/>
                    <a:lumOff val="25000"/>
                  </a:schemeClr>
                </a:solidFill>
                <a:latin typeface="+mj-lt"/>
                <a:ea typeface="+mj-lt"/>
                <a:cs typeface="楷体" panose="02010609060101010101" charset="-122"/>
                <a:sym typeface="+mn-ea"/>
              </a:rPr>
              <a:t>简明教程</a:t>
            </a:r>
            <a:endParaRPr lang="zh-CN" altLang="en-US" sz="5400" dirty="0">
              <a:ln>
                <a:noFill/>
              </a:ln>
              <a:solidFill>
                <a:schemeClr val="tx1">
                  <a:lumMod val="75000"/>
                  <a:lumOff val="25000"/>
                </a:schemeClr>
              </a:solidFill>
              <a:latin typeface="+mj-lt"/>
              <a:ea typeface="+mj-lt"/>
              <a:cs typeface="楷体" panose="02010609060101010101" charset="-122"/>
              <a:sym typeface="+mn-ea"/>
            </a:endParaRPr>
          </a:p>
        </p:txBody>
      </p:sp>
      <p:sp>
        <p:nvSpPr>
          <p:cNvPr id="769" name="FLYING IMPRESSION FID FEIZHAO    qq:1964271550"/>
          <p:cNvSpPr txBox="1"/>
          <p:nvPr/>
        </p:nvSpPr>
        <p:spPr>
          <a:xfrm>
            <a:off x="1985010" y="4321969"/>
            <a:ext cx="5173980" cy="811530"/>
          </a:xfrm>
          <a:prstGeom prst="rect">
            <a:avLst/>
          </a:prstGeom>
          <a:noFill/>
        </p:spPr>
        <p:txBody>
          <a:bodyPr wrap="square" rtlCol="0">
            <a:spAutoFit/>
          </a:bodyPr>
          <a:p>
            <a:pPr algn="ctr">
              <a:lnSpc>
                <a:spcPct val="130000"/>
              </a:lnSpc>
            </a:pPr>
            <a:r>
              <a:rPr lang="zh-CN" altLang="en-US" sz="3600" dirty="0">
                <a:ln>
                  <a:noFill/>
                </a:ln>
                <a:solidFill>
                  <a:schemeClr val="tx1">
                    <a:lumMod val="75000"/>
                    <a:lumOff val="25000"/>
                  </a:schemeClr>
                </a:solidFill>
                <a:latin typeface="+mj-lt"/>
                <a:ea typeface="+mj-lt"/>
                <a:cs typeface="楷体" panose="02010609060101010101" charset="-122"/>
                <a:sym typeface="+mn-ea"/>
              </a:rPr>
              <a:t>淄博威特电气有限公司</a:t>
            </a:r>
            <a:endParaRPr lang="zh-CN" altLang="en-US" sz="3600" dirty="0">
              <a:ln>
                <a:noFill/>
              </a:ln>
              <a:solidFill>
                <a:schemeClr val="tx1">
                  <a:lumMod val="75000"/>
                  <a:lumOff val="25000"/>
                </a:schemeClr>
              </a:solidFill>
              <a:latin typeface="+mj-lt"/>
              <a:ea typeface="+mj-lt"/>
              <a:cs typeface="楷体" panose="02010609060101010101" charset="-122"/>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471863"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1.2电缆故障的</a:t>
            </a:r>
            <a:r>
              <a:rPr lang="zh-CN" altLang="en-US" sz="2700" b="1" dirty="0" smtClean="0">
                <a:solidFill>
                  <a:schemeClr val="tx1">
                    <a:lumMod val="65000"/>
                    <a:lumOff val="35000"/>
                  </a:schemeClr>
                </a:solidFill>
                <a:ea typeface="+mn-lt"/>
                <a:cs typeface="微软雅黑" panose="020B0503020204020204" charset="-122"/>
                <a:sym typeface="+mn-ea"/>
              </a:rPr>
              <a:t>成</a:t>
            </a:r>
            <a:r>
              <a:rPr lang="en-US" altLang="zh-CN" sz="2700" b="1" dirty="0" smtClean="0">
                <a:solidFill>
                  <a:schemeClr val="tx1">
                    <a:lumMod val="65000"/>
                    <a:lumOff val="35000"/>
                  </a:schemeClr>
                </a:solidFill>
                <a:ea typeface="+mn-lt"/>
                <a:cs typeface="微软雅黑" panose="020B0503020204020204" charset="-122"/>
                <a:sym typeface="+mn-ea"/>
              </a:rPr>
              <a:t>因</a:t>
            </a:r>
            <a:endParaRPr lang="en-US" altLang="zh-CN" sz="2700" b="1" dirty="0" smtClean="0">
              <a:solidFill>
                <a:schemeClr val="tx1">
                  <a:lumMod val="65000"/>
                  <a:lumOff val="35000"/>
                </a:schemeClr>
              </a:solidFill>
              <a:ea typeface="+mn-lt"/>
              <a:cs typeface="微软雅黑" panose="020B0503020204020204" charset="-122"/>
              <a:sym typeface="+mn-ea"/>
            </a:endParaRPr>
          </a:p>
        </p:txBody>
      </p:sp>
      <p:sp>
        <p:nvSpPr>
          <p:cNvPr id="11275" name="文本框 82959"/>
          <p:cNvSpPr txBox="1"/>
          <p:nvPr/>
        </p:nvSpPr>
        <p:spPr>
          <a:xfrm>
            <a:off x="3244374" y="1257935"/>
            <a:ext cx="2776061" cy="414020"/>
          </a:xfrm>
          <a:prstGeom prst="rect">
            <a:avLst/>
          </a:prstGeom>
          <a:noFill/>
          <a:ln w="9525">
            <a:noFill/>
          </a:ln>
        </p:spPr>
        <p:txBody>
          <a:bodyPr wrap="square" anchor="t">
            <a:spAutoFit/>
          </a:bodyPr>
          <a:p>
            <a:pPr algn="l">
              <a:spcBef>
                <a:spcPct val="50000"/>
              </a:spcBef>
              <a:buClrTx/>
              <a:buSzTx/>
              <a:buFontTx/>
            </a:pPr>
            <a:r>
              <a:rPr lang="zh-CN" altLang="en-US" sz="2100" dirty="0" smtClean="0">
                <a:solidFill>
                  <a:schemeClr val="tx1">
                    <a:lumMod val="75000"/>
                    <a:lumOff val="25000"/>
                  </a:schemeClr>
                </a:solidFill>
                <a:ea typeface="+mn-lt"/>
                <a:cs typeface="+mn-lt"/>
              </a:rPr>
              <a:t>电缆故障的主要原因</a:t>
            </a:r>
            <a:endParaRPr lang="zh-CN" altLang="en-US" sz="2100" dirty="0" smtClean="0">
              <a:solidFill>
                <a:schemeClr val="tx1">
                  <a:lumMod val="75000"/>
                  <a:lumOff val="25000"/>
                </a:schemeClr>
              </a:solidFill>
              <a:ea typeface="+mn-lt"/>
              <a:cs typeface="+mn-lt"/>
            </a:endParaRPr>
          </a:p>
        </p:txBody>
      </p:sp>
      <p:graphicFrame>
        <p:nvGraphicFramePr>
          <p:cNvPr id="4" name="图表 3"/>
          <p:cNvGraphicFramePr/>
          <p:nvPr/>
        </p:nvGraphicFramePr>
        <p:xfrm>
          <a:off x="1623695" y="1964690"/>
          <a:ext cx="6017260" cy="367601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4942046" y="3256598"/>
            <a:ext cx="525780" cy="368300"/>
          </a:xfrm>
          <a:prstGeom prst="rect">
            <a:avLst/>
          </a:prstGeom>
          <a:noFill/>
        </p:spPr>
        <p:txBody>
          <a:bodyPr wrap="none" rtlCol="0">
            <a:spAutoFit/>
          </a:bodyPr>
          <a:p>
            <a:r>
              <a:rPr lang="en-US" altLang="zh-CN">
                <a:solidFill>
                  <a:schemeClr val="bg1"/>
                </a:solidFill>
              </a:rPr>
              <a:t>57%</a:t>
            </a:r>
            <a:endParaRPr lang="en-US" altLang="zh-CN">
              <a:solidFill>
                <a:schemeClr val="bg1"/>
              </a:solidFill>
            </a:endParaRPr>
          </a:p>
        </p:txBody>
      </p:sp>
      <p:sp>
        <p:nvSpPr>
          <p:cNvPr id="6" name="文本框 5"/>
          <p:cNvSpPr txBox="1"/>
          <p:nvPr/>
        </p:nvSpPr>
        <p:spPr>
          <a:xfrm>
            <a:off x="3899059" y="3566636"/>
            <a:ext cx="525780" cy="368300"/>
          </a:xfrm>
          <a:prstGeom prst="rect">
            <a:avLst/>
          </a:prstGeom>
          <a:noFill/>
        </p:spPr>
        <p:txBody>
          <a:bodyPr wrap="none" rtlCol="0">
            <a:spAutoFit/>
          </a:bodyPr>
          <a:p>
            <a:r>
              <a:rPr lang="en-US" altLang="zh-CN">
                <a:solidFill>
                  <a:schemeClr val="bg1"/>
                </a:solidFill>
              </a:rPr>
              <a:t>26%</a:t>
            </a:r>
            <a:endParaRPr lang="en-US" altLang="zh-CN">
              <a:solidFill>
                <a:schemeClr val="bg1"/>
              </a:solidFill>
            </a:endParaRPr>
          </a:p>
        </p:txBody>
      </p:sp>
      <p:sp>
        <p:nvSpPr>
          <p:cNvPr id="7" name="文本框 6"/>
          <p:cNvSpPr txBox="1"/>
          <p:nvPr/>
        </p:nvSpPr>
        <p:spPr>
          <a:xfrm>
            <a:off x="3724751" y="2911316"/>
            <a:ext cx="525780" cy="368300"/>
          </a:xfrm>
          <a:prstGeom prst="rect">
            <a:avLst/>
          </a:prstGeom>
          <a:noFill/>
        </p:spPr>
        <p:txBody>
          <a:bodyPr wrap="none" rtlCol="0">
            <a:spAutoFit/>
          </a:bodyPr>
          <a:p>
            <a:r>
              <a:rPr lang="en-US" altLang="zh-CN">
                <a:solidFill>
                  <a:srgbClr val="C00000"/>
                </a:solidFill>
              </a:rPr>
              <a:t>10%</a:t>
            </a:r>
            <a:endParaRPr lang="en-US" altLang="zh-CN">
              <a:solidFill>
                <a:srgbClr val="C00000"/>
              </a:solidFill>
            </a:endParaRPr>
          </a:p>
        </p:txBody>
      </p:sp>
      <p:sp>
        <p:nvSpPr>
          <p:cNvPr id="8" name="文本框 7"/>
          <p:cNvSpPr txBox="1"/>
          <p:nvPr/>
        </p:nvSpPr>
        <p:spPr>
          <a:xfrm>
            <a:off x="4059555" y="2504599"/>
            <a:ext cx="411480" cy="368300"/>
          </a:xfrm>
          <a:prstGeom prst="rect">
            <a:avLst/>
          </a:prstGeom>
          <a:noFill/>
        </p:spPr>
        <p:txBody>
          <a:bodyPr wrap="none" rtlCol="0">
            <a:spAutoFit/>
          </a:bodyPr>
          <a:p>
            <a:r>
              <a:rPr lang="en-US" altLang="zh-CN">
                <a:solidFill>
                  <a:schemeClr val="bg1"/>
                </a:solidFill>
              </a:rPr>
              <a:t>5%</a:t>
            </a:r>
            <a:endParaRPr lang="en-US" altLang="zh-CN">
              <a:solidFill>
                <a:schemeClr val="bg1"/>
              </a:solidFill>
            </a:endParaRPr>
          </a:p>
        </p:txBody>
      </p:sp>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5900"/>
            <a:ext cx="4305300"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1.2.1故障点现场图片</a:t>
            </a:r>
            <a:endParaRPr lang="en-US" altLang="zh-CN" sz="2700" b="1" dirty="0" smtClean="0">
              <a:solidFill>
                <a:schemeClr val="tx1">
                  <a:lumMod val="65000"/>
                  <a:lumOff val="35000"/>
                </a:schemeClr>
              </a:solidFill>
              <a:ea typeface="+mn-lt"/>
              <a:cs typeface="微软雅黑" panose="020B0503020204020204" charset="-122"/>
              <a:sym typeface="+mn-ea"/>
            </a:endParaRPr>
          </a:p>
        </p:txBody>
      </p:sp>
      <p:pic>
        <p:nvPicPr>
          <p:cNvPr id="13314" name="图片 6" descr="ae61fa79d43221e8b3013837a8f7aa0.jpg"/>
          <p:cNvPicPr>
            <a:picLocks noChangeAspect="1"/>
          </p:cNvPicPr>
          <p:nvPr/>
        </p:nvPicPr>
        <p:blipFill>
          <a:blip r:embed="rId2"/>
          <a:stretch>
            <a:fillRect/>
          </a:stretch>
        </p:blipFill>
        <p:spPr>
          <a:xfrm>
            <a:off x="1633538" y="1771174"/>
            <a:ext cx="5876723" cy="3315600"/>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601403"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1.2.1故障点现场图片</a:t>
            </a:r>
            <a:endParaRPr lang="en-US" altLang="zh-CN" sz="2700" b="1" dirty="0" smtClean="0">
              <a:solidFill>
                <a:schemeClr val="tx1">
                  <a:lumMod val="65000"/>
                  <a:lumOff val="35000"/>
                </a:schemeClr>
              </a:solidFill>
              <a:ea typeface="+mn-lt"/>
              <a:cs typeface="微软雅黑" panose="020B0503020204020204" charset="-122"/>
              <a:sym typeface="+mn-ea"/>
            </a:endParaRPr>
          </a:p>
        </p:txBody>
      </p:sp>
      <p:pic>
        <p:nvPicPr>
          <p:cNvPr id="15362" name="图片 2" descr="70a044b9b35042ef90c1ac86d7e526c.jpg"/>
          <p:cNvPicPr>
            <a:picLocks noChangeAspect="1"/>
          </p:cNvPicPr>
          <p:nvPr/>
        </p:nvPicPr>
        <p:blipFill>
          <a:blip r:embed="rId2"/>
          <a:stretch>
            <a:fillRect/>
          </a:stretch>
        </p:blipFill>
        <p:spPr>
          <a:xfrm>
            <a:off x="1634490" y="1724501"/>
            <a:ext cx="5875058" cy="3315600"/>
          </a:xfrm>
          <a:prstGeom prst="rect">
            <a:avLst/>
          </a:prstGeom>
          <a:noFill/>
          <a:ln w="9525">
            <a:noFill/>
          </a:ln>
        </p:spPr>
      </p:pic>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982278" y="2642235"/>
            <a:ext cx="545306" cy="524828"/>
          </a:xfrm>
          <a:prstGeom prst="ellipse">
            <a:avLst/>
          </a:prstGeom>
          <a:solidFill>
            <a:schemeClr val="bg1">
              <a:alpha val="48000"/>
            </a:schemeClr>
          </a:solidFill>
          <a:ln w="25400">
            <a:solidFill>
              <a:srgbClr val="9ED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1</a:t>
            </a:r>
            <a:endParaRPr lang="en-US" altLang="zh-CN" sz="2700">
              <a:solidFill>
                <a:schemeClr val="tx1">
                  <a:lumMod val="75000"/>
                  <a:lumOff val="25000"/>
                </a:schemeClr>
              </a:solidFill>
              <a:ea typeface="+mn-lt"/>
              <a:cs typeface="楷体" panose="02010609060101010101" charset="-122"/>
            </a:endParaRPr>
          </a:p>
        </p:txBody>
      </p:sp>
      <p:sp>
        <p:nvSpPr>
          <p:cNvPr id="18" name="椭圆 17"/>
          <p:cNvSpPr/>
          <p:nvPr/>
        </p:nvSpPr>
        <p:spPr>
          <a:xfrm>
            <a:off x="2982278" y="4397216"/>
            <a:ext cx="544830" cy="524351"/>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3</a:t>
            </a:r>
            <a:endParaRPr lang="en-US" altLang="zh-CN" sz="2700">
              <a:solidFill>
                <a:schemeClr val="tx1">
                  <a:lumMod val="75000"/>
                  <a:lumOff val="25000"/>
                </a:schemeClr>
              </a:solidFill>
              <a:ea typeface="+mn-lt"/>
              <a:cs typeface="楷体" panose="02010609060101010101" charset="-122"/>
            </a:endParaRPr>
          </a:p>
        </p:txBody>
      </p:sp>
      <p:sp>
        <p:nvSpPr>
          <p:cNvPr id="53" name="TextBox 52"/>
          <p:cNvSpPr txBox="1"/>
          <p:nvPr/>
        </p:nvSpPr>
        <p:spPr>
          <a:xfrm>
            <a:off x="3882866" y="2667476"/>
            <a:ext cx="2925604" cy="497205"/>
          </a:xfrm>
          <a:prstGeom prst="rect">
            <a:avLst/>
          </a:prstGeom>
          <a:noFill/>
        </p:spPr>
        <p:txBody>
          <a:bodyPr wrap="square" rtlCol="0">
            <a:spAutoFit/>
          </a:bodyPr>
          <a:p>
            <a:pPr>
              <a:lnSpc>
                <a:spcPct val="110000"/>
              </a:lnSpc>
            </a:pPr>
            <a:r>
              <a:rPr lang="zh-CN" altLang="en-US" sz="2400" dirty="0" smtClean="0">
                <a:solidFill>
                  <a:schemeClr val="tx1">
                    <a:lumMod val="75000"/>
                    <a:lumOff val="25000"/>
                  </a:schemeClr>
                </a:solidFill>
                <a:ea typeface="+mn-lt"/>
                <a:cs typeface="微软雅黑" panose="020B0503020204020204" charset="-122"/>
                <a:sym typeface="+mn-ea"/>
              </a:rPr>
              <a:t>电缆的基本知识</a:t>
            </a:r>
            <a:endParaRPr lang="zh-CN" altLang="en-US" sz="2400" dirty="0" smtClean="0">
              <a:solidFill>
                <a:schemeClr val="tx1">
                  <a:lumMod val="75000"/>
                  <a:lumOff val="25000"/>
                </a:schemeClr>
              </a:solidFill>
              <a:ea typeface="+mn-lt"/>
              <a:cs typeface="微软雅黑" panose="020B0503020204020204" charset="-122"/>
              <a:sym typeface="+mn-ea"/>
            </a:endParaRPr>
          </a:p>
        </p:txBody>
      </p:sp>
      <p:sp>
        <p:nvSpPr>
          <p:cNvPr id="23" name="椭圆 22"/>
          <p:cNvSpPr/>
          <p:nvPr/>
        </p:nvSpPr>
        <p:spPr>
          <a:xfrm>
            <a:off x="2982278" y="3519964"/>
            <a:ext cx="545306" cy="523875"/>
          </a:xfrm>
          <a:prstGeom prst="ellipse">
            <a:avLst/>
          </a:prstGeom>
          <a:solidFill>
            <a:schemeClr val="bg1">
              <a:alpha val="48000"/>
            </a:schemeClr>
          </a:solidFill>
          <a:ln w="25400">
            <a:solidFill>
              <a:srgbClr val="9ED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2</a:t>
            </a:r>
            <a:endParaRPr lang="en-US" altLang="zh-CN" sz="2700">
              <a:solidFill>
                <a:schemeClr val="tx1">
                  <a:lumMod val="75000"/>
                  <a:lumOff val="25000"/>
                </a:schemeClr>
              </a:solidFill>
              <a:ea typeface="+mn-lt"/>
              <a:cs typeface="楷体" panose="02010609060101010101" charset="-122"/>
            </a:endParaRPr>
          </a:p>
        </p:txBody>
      </p:sp>
      <p:sp>
        <p:nvSpPr>
          <p:cNvPr id="26" name="TextBox 52"/>
          <p:cNvSpPr txBox="1"/>
          <p:nvPr/>
        </p:nvSpPr>
        <p:spPr>
          <a:xfrm>
            <a:off x="3882866" y="3519964"/>
            <a:ext cx="2774156" cy="497205"/>
          </a:xfrm>
          <a:prstGeom prst="rect">
            <a:avLst/>
          </a:prstGeom>
          <a:noFill/>
        </p:spPr>
        <p:txBody>
          <a:bodyPr wrap="square" rtlCol="0">
            <a:spAutoFit/>
          </a:bodyPr>
          <a:p>
            <a:pPr algn="l">
              <a:lnSpc>
                <a:spcPct val="110000"/>
              </a:lnSpc>
              <a:buClrTx/>
              <a:buSzTx/>
              <a:buFontTx/>
            </a:pPr>
            <a:r>
              <a:rPr lang="en-US" altLang="zh-CN" sz="2400" dirty="0" smtClean="0">
                <a:solidFill>
                  <a:schemeClr val="tx1">
                    <a:lumMod val="75000"/>
                    <a:lumOff val="25000"/>
                  </a:schemeClr>
                </a:solidFill>
                <a:ea typeface="+mn-lt"/>
                <a:cs typeface="微软雅黑" panose="020B0503020204020204" charset="-122"/>
              </a:rPr>
              <a:t>电缆故障的成因</a:t>
            </a:r>
            <a:endParaRPr lang="en-US" altLang="zh-CN" sz="2400" dirty="0" smtClean="0">
              <a:solidFill>
                <a:schemeClr val="tx1">
                  <a:lumMod val="75000"/>
                  <a:lumOff val="25000"/>
                </a:schemeClr>
              </a:solidFill>
              <a:ea typeface="+mn-lt"/>
              <a:cs typeface="微软雅黑" panose="020B0503020204020204" charset="-122"/>
            </a:endParaRPr>
          </a:p>
        </p:txBody>
      </p:sp>
      <p:sp>
        <p:nvSpPr>
          <p:cNvPr id="27" name="TextBox 52"/>
          <p:cNvSpPr txBox="1"/>
          <p:nvPr/>
        </p:nvSpPr>
        <p:spPr>
          <a:xfrm>
            <a:off x="3828574" y="4421981"/>
            <a:ext cx="3034189" cy="497205"/>
          </a:xfrm>
          <a:prstGeom prst="rect">
            <a:avLst/>
          </a:prstGeom>
          <a:noFill/>
        </p:spPr>
        <p:txBody>
          <a:bodyPr wrap="square" rtlCol="0">
            <a:spAutoFit/>
          </a:bodyPr>
          <a:p>
            <a:pPr>
              <a:lnSpc>
                <a:spcPct val="110000"/>
              </a:lnSpc>
            </a:pPr>
            <a:r>
              <a:rPr lang="zh-CN" altLang="en-US" sz="2400" dirty="0" smtClean="0">
                <a:solidFill>
                  <a:srgbClr val="C00000"/>
                </a:solidFill>
                <a:ea typeface="+mn-lt"/>
                <a:cs typeface="微软雅黑" panose="020B0503020204020204" charset="-122"/>
                <a:sym typeface="+mn-ea"/>
              </a:rPr>
              <a:t>最终目标及测试步骤</a:t>
            </a:r>
            <a:endParaRPr lang="zh-CN" altLang="en-US" sz="2400" dirty="0" smtClean="0">
              <a:solidFill>
                <a:srgbClr val="C00000"/>
              </a:solidFill>
              <a:ea typeface="+mn-lt"/>
              <a:cs typeface="微软雅黑" panose="020B0503020204020204" charset="-122"/>
              <a:sym typeface="+mn-ea"/>
            </a:endParaRPr>
          </a:p>
        </p:txBody>
      </p:sp>
      <p:sp>
        <p:nvSpPr>
          <p:cNvPr id="2" name="文本框 1"/>
          <p:cNvSpPr txBox="1"/>
          <p:nvPr/>
        </p:nvSpPr>
        <p:spPr>
          <a:xfrm>
            <a:off x="2157254" y="1523048"/>
            <a:ext cx="4664393"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第一部分 电缆故障概述</a:t>
            </a:r>
            <a:endParaRPr lang="zh-CN" altLang="en-US" sz="3300" dirty="0" smtClean="0">
              <a:solidFill>
                <a:schemeClr val="tx1">
                  <a:lumMod val="75000"/>
                  <a:lumOff val="25000"/>
                </a:schemeClr>
              </a:solidFill>
              <a:ea typeface="+mn-lt"/>
              <a:cs typeface="微软雅黑" panose="020B0503020204020204"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412" name="Text Box 7"/>
          <p:cNvSpPr txBox="1"/>
          <p:nvPr/>
        </p:nvSpPr>
        <p:spPr>
          <a:xfrm>
            <a:off x="1270159" y="1888649"/>
            <a:ext cx="6905149" cy="414020"/>
          </a:xfrm>
          <a:prstGeom prst="rect">
            <a:avLst/>
          </a:prstGeom>
          <a:noFill/>
          <a:ln w="9525">
            <a:noFill/>
          </a:ln>
        </p:spPr>
        <p:txBody>
          <a:bodyPr wrap="square" anchor="t">
            <a:spAutoFit/>
          </a:bodyPr>
          <a:p>
            <a:pPr>
              <a:spcBef>
                <a:spcPct val="50000"/>
              </a:spcBef>
            </a:pPr>
            <a:r>
              <a:rPr lang="zh-CN" altLang="en-US" sz="2100" dirty="0" smtClean="0">
                <a:solidFill>
                  <a:schemeClr val="tx1">
                    <a:lumMod val="75000"/>
                    <a:lumOff val="25000"/>
                  </a:schemeClr>
                </a:solidFill>
                <a:ea typeface="+mn-lt"/>
                <a:cs typeface="微软雅黑" panose="020B0503020204020204" charset="-122"/>
              </a:rPr>
              <a:t>测试目标：查找故障点的精确位置，开挖修复并恢复送电</a:t>
            </a:r>
            <a:endParaRPr lang="zh-CN" altLang="en-US" sz="2100" dirty="0" smtClean="0">
              <a:solidFill>
                <a:schemeClr val="tx1">
                  <a:lumMod val="75000"/>
                  <a:lumOff val="25000"/>
                </a:schemeClr>
              </a:solidFill>
              <a:ea typeface="+mn-lt"/>
              <a:cs typeface="微软雅黑" panose="020B0503020204020204" charset="-122"/>
            </a:endParaRPr>
          </a:p>
        </p:txBody>
      </p:sp>
      <p:sp>
        <p:nvSpPr>
          <p:cNvPr id="4" name="文本框 3"/>
          <p:cNvSpPr txBox="1"/>
          <p:nvPr/>
        </p:nvSpPr>
        <p:spPr>
          <a:xfrm>
            <a:off x="1270159" y="2556986"/>
            <a:ext cx="5783580" cy="2353310"/>
          </a:xfrm>
          <a:prstGeom prst="rect">
            <a:avLst/>
          </a:prstGeom>
          <a:noFill/>
        </p:spPr>
        <p:txBody>
          <a:bodyPr wrap="none" rtlCol="0">
            <a:spAutoFit/>
          </a:bodyPr>
          <a:p>
            <a:pPr algn="l">
              <a:spcBef>
                <a:spcPct val="50000"/>
              </a:spcBef>
              <a:buClrTx/>
              <a:buSzTx/>
              <a:buFontTx/>
            </a:pPr>
            <a:r>
              <a:rPr lang="zh-CN" altLang="en-US" sz="2100" dirty="0" smtClean="0">
                <a:solidFill>
                  <a:schemeClr val="tx1">
                    <a:lumMod val="75000"/>
                    <a:lumOff val="25000"/>
                  </a:schemeClr>
                </a:solidFill>
                <a:ea typeface="+mn-lt"/>
                <a:cs typeface="+mn-lt"/>
                <a:sym typeface="+mn-ea"/>
              </a:rPr>
              <a:t>测试步骤</a:t>
            </a:r>
            <a:endParaRPr lang="zh-CN" altLang="en-US" sz="2100" dirty="0" smtClean="0">
              <a:solidFill>
                <a:schemeClr val="tx1">
                  <a:lumMod val="75000"/>
                  <a:lumOff val="25000"/>
                </a:schemeClr>
              </a:solidFill>
              <a:ea typeface="+mn-lt"/>
              <a:cs typeface="+mn-lt"/>
              <a:sym typeface="+mn-ea"/>
            </a:endParaRPr>
          </a:p>
          <a:p>
            <a:pPr algn="l">
              <a:spcBef>
                <a:spcPct val="50000"/>
              </a:spcBef>
              <a:buClrTx/>
              <a:buSzTx/>
              <a:buFontTx/>
            </a:pPr>
            <a:r>
              <a:rPr lang="zh-CN" altLang="en-US" sz="2100" dirty="0" smtClean="0">
                <a:solidFill>
                  <a:schemeClr val="tx1">
                    <a:lumMod val="75000"/>
                    <a:lumOff val="25000"/>
                  </a:schemeClr>
                </a:solidFill>
                <a:ea typeface="+mn-lt"/>
                <a:cs typeface="+mn-lt"/>
                <a:sym typeface="+mn-ea"/>
              </a:rPr>
              <a:t>    1.初始准备：准备测试条件，判断故障性质</a:t>
            </a:r>
            <a:endParaRPr lang="zh-CN" altLang="en-US" sz="2100" dirty="0" smtClean="0">
              <a:solidFill>
                <a:schemeClr val="tx1">
                  <a:lumMod val="75000"/>
                  <a:lumOff val="25000"/>
                </a:schemeClr>
              </a:solidFill>
              <a:ea typeface="+mn-lt"/>
              <a:cs typeface="+mn-lt"/>
            </a:endParaRPr>
          </a:p>
          <a:p>
            <a:pPr algn="l">
              <a:spcBef>
                <a:spcPct val="50000"/>
              </a:spcBef>
              <a:buClrTx/>
              <a:buSzTx/>
              <a:buFontTx/>
            </a:pPr>
            <a:r>
              <a:rPr lang="zh-CN" altLang="en-US" sz="2100" dirty="0" smtClean="0">
                <a:solidFill>
                  <a:schemeClr val="tx1">
                    <a:lumMod val="75000"/>
                    <a:lumOff val="25000"/>
                  </a:schemeClr>
                </a:solidFill>
                <a:ea typeface="+mn-lt"/>
                <a:cs typeface="+mn-lt"/>
                <a:sym typeface="+mn-ea"/>
              </a:rPr>
              <a:t>    2.故障测距：粗测电缆故障位置</a:t>
            </a:r>
            <a:endParaRPr lang="zh-CN" altLang="en-US" sz="2100" dirty="0" smtClean="0">
              <a:solidFill>
                <a:schemeClr val="tx1">
                  <a:lumMod val="75000"/>
                  <a:lumOff val="25000"/>
                </a:schemeClr>
              </a:solidFill>
              <a:ea typeface="+mn-lt"/>
              <a:cs typeface="+mn-lt"/>
            </a:endParaRPr>
          </a:p>
          <a:p>
            <a:pPr algn="l">
              <a:spcBef>
                <a:spcPct val="50000"/>
              </a:spcBef>
              <a:buClrTx/>
              <a:buSzTx/>
              <a:buFontTx/>
            </a:pPr>
            <a:r>
              <a:rPr lang="zh-CN" altLang="en-US" sz="2100" dirty="0" smtClean="0">
                <a:solidFill>
                  <a:schemeClr val="tx1">
                    <a:lumMod val="75000"/>
                    <a:lumOff val="25000"/>
                  </a:schemeClr>
                </a:solidFill>
                <a:ea typeface="+mn-lt"/>
                <a:cs typeface="+mn-lt"/>
                <a:sym typeface="+mn-ea"/>
              </a:rPr>
              <a:t>    3.路径探测：准确查找电缆路径</a:t>
            </a:r>
            <a:endParaRPr lang="zh-CN" altLang="en-US" sz="2100" dirty="0" smtClean="0">
              <a:solidFill>
                <a:schemeClr val="tx1">
                  <a:lumMod val="75000"/>
                  <a:lumOff val="25000"/>
                </a:schemeClr>
              </a:solidFill>
              <a:ea typeface="+mn-lt"/>
              <a:cs typeface="+mn-lt"/>
              <a:sym typeface="+mn-ea"/>
            </a:endParaRPr>
          </a:p>
          <a:p>
            <a:pPr algn="l">
              <a:spcBef>
                <a:spcPct val="50000"/>
              </a:spcBef>
              <a:buClrTx/>
              <a:buSzTx/>
              <a:buFontTx/>
            </a:pPr>
            <a:r>
              <a:rPr lang="zh-CN" altLang="en-US" sz="2100" dirty="0" smtClean="0">
                <a:solidFill>
                  <a:schemeClr val="tx1">
                    <a:lumMod val="75000"/>
                    <a:lumOff val="25000"/>
                  </a:schemeClr>
                </a:solidFill>
                <a:ea typeface="+mn-lt"/>
                <a:cs typeface="+mn-lt"/>
                <a:sym typeface="+mn-ea"/>
              </a:rPr>
              <a:t>    4.精确定点：精确定位故障点</a:t>
            </a:r>
            <a:endParaRPr lang="zh-CN" altLang="en-US" sz="2100" dirty="0" smtClean="0">
              <a:solidFill>
                <a:schemeClr val="tx1">
                  <a:lumMod val="75000"/>
                  <a:lumOff val="25000"/>
                </a:schemeClr>
              </a:solidFill>
              <a:ea typeface="+mn-lt"/>
              <a:cs typeface="+mn-lt"/>
              <a:sym typeface="+mn-ea"/>
            </a:endParaRPr>
          </a:p>
        </p:txBody>
      </p:sp>
      <p:sp>
        <p:nvSpPr>
          <p:cNvPr id="2" name="文本框 1"/>
          <p:cNvSpPr txBox="1"/>
          <p:nvPr/>
        </p:nvSpPr>
        <p:spPr>
          <a:xfrm>
            <a:off x="0" y="216000"/>
            <a:ext cx="4980623"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1.3</a:t>
            </a:r>
            <a:r>
              <a:rPr lang="zh-CN" altLang="zh-CN" sz="2700" b="1" dirty="0" smtClean="0">
                <a:solidFill>
                  <a:schemeClr val="tx1">
                    <a:lumMod val="65000"/>
                    <a:lumOff val="35000"/>
                  </a:schemeClr>
                </a:solidFill>
                <a:ea typeface="+mn-lt"/>
                <a:cs typeface="微软雅黑" panose="020B0503020204020204" charset="-122"/>
                <a:sym typeface="+mn-ea"/>
              </a:rPr>
              <a:t>电缆测试的最终目标及步骤</a:t>
            </a:r>
            <a:endParaRPr lang="zh-CN" altLang="zh-CN" sz="2700" b="1" dirty="0" smtClean="0">
              <a:solidFill>
                <a:schemeClr val="tx1">
                  <a:lumMod val="65000"/>
                  <a:lumOff val="35000"/>
                </a:schemeClr>
              </a:solidFill>
              <a:ea typeface="+mn-lt"/>
              <a:cs typeface="微软雅黑" panose="020B0503020204020204" charset="-122"/>
              <a:sym typeface="+mn-ea"/>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2178685" y="1523365"/>
            <a:ext cx="4620260"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第二部分 测试准备工作</a:t>
            </a:r>
            <a:endParaRPr lang="zh-CN" altLang="en-US" sz="3300" dirty="0" smtClean="0">
              <a:solidFill>
                <a:schemeClr val="tx1">
                  <a:lumMod val="75000"/>
                  <a:lumOff val="25000"/>
                </a:schemeClr>
              </a:solidFill>
              <a:ea typeface="+mn-lt"/>
              <a:cs typeface="微软雅黑" panose="020B0503020204020204" charset="-122"/>
              <a:sym typeface="+mn-ea"/>
            </a:endParaRPr>
          </a:p>
        </p:txBody>
      </p:sp>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566988" y="2642235"/>
            <a:ext cx="545306" cy="524828"/>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1</a:t>
            </a:r>
            <a:endParaRPr lang="en-US" altLang="zh-CN" sz="2400">
              <a:solidFill>
                <a:schemeClr val="tx1">
                  <a:lumMod val="50000"/>
                  <a:lumOff val="50000"/>
                </a:schemeClr>
              </a:solidFill>
              <a:ea typeface="+mn-lt"/>
              <a:cs typeface="楷体" panose="02010609060101010101" charset="-122"/>
            </a:endParaRPr>
          </a:p>
        </p:txBody>
      </p:sp>
      <p:sp>
        <p:nvSpPr>
          <p:cNvPr id="18" name="椭圆 17"/>
          <p:cNvSpPr/>
          <p:nvPr/>
        </p:nvSpPr>
        <p:spPr>
          <a:xfrm>
            <a:off x="2567464" y="4397216"/>
            <a:ext cx="544830" cy="524351"/>
          </a:xfrm>
          <a:prstGeom prst="ellipse">
            <a:avLst/>
          </a:prstGeom>
          <a:solidFill>
            <a:schemeClr val="bg1">
              <a:alpha val="48000"/>
            </a:schemeClr>
          </a:solidFill>
          <a:ln w="25400">
            <a:solidFill>
              <a:srgbClr val="9ED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3</a:t>
            </a:r>
            <a:endParaRPr lang="en-US" altLang="zh-CN" sz="2400">
              <a:solidFill>
                <a:schemeClr val="tx1">
                  <a:lumMod val="50000"/>
                  <a:lumOff val="50000"/>
                </a:schemeClr>
              </a:solidFill>
              <a:ea typeface="+mn-lt"/>
              <a:cs typeface="楷体" panose="02010609060101010101" charset="-122"/>
            </a:endParaRPr>
          </a:p>
        </p:txBody>
      </p:sp>
      <p:sp>
        <p:nvSpPr>
          <p:cNvPr id="53" name="TextBox 52"/>
          <p:cNvSpPr txBox="1"/>
          <p:nvPr/>
        </p:nvSpPr>
        <p:spPr>
          <a:xfrm>
            <a:off x="3467576" y="2692718"/>
            <a:ext cx="4587716" cy="497205"/>
          </a:xfrm>
          <a:prstGeom prst="rect">
            <a:avLst/>
          </a:prstGeom>
          <a:noFill/>
        </p:spPr>
        <p:txBody>
          <a:bodyPr wrap="square" rtlCol="0">
            <a:spAutoFit/>
          </a:bodyPr>
          <a:p>
            <a:pPr algn="l">
              <a:lnSpc>
                <a:spcPct val="110000"/>
              </a:lnSpc>
              <a:buClrTx/>
              <a:buSzTx/>
              <a:buFontTx/>
            </a:pPr>
            <a:r>
              <a:rPr lang="zh-CN" altLang="en-US" sz="2400" dirty="0" smtClean="0">
                <a:solidFill>
                  <a:srgbClr val="C00000"/>
                </a:solidFill>
                <a:ea typeface="+mn-lt"/>
                <a:cs typeface="微软雅黑" panose="020B0503020204020204" charset="-122"/>
              </a:rPr>
              <a:t>测试仪器准备</a:t>
            </a:r>
            <a:endParaRPr lang="zh-CN" altLang="en-US" sz="2400" dirty="0" smtClean="0">
              <a:solidFill>
                <a:srgbClr val="C00000"/>
              </a:solidFill>
              <a:ea typeface="+mn-lt"/>
              <a:cs typeface="微软雅黑" panose="020B0503020204020204" charset="-122"/>
            </a:endParaRPr>
          </a:p>
        </p:txBody>
      </p:sp>
      <p:sp>
        <p:nvSpPr>
          <p:cNvPr id="23" name="椭圆 22"/>
          <p:cNvSpPr/>
          <p:nvPr/>
        </p:nvSpPr>
        <p:spPr>
          <a:xfrm>
            <a:off x="2567464" y="3519964"/>
            <a:ext cx="545306" cy="523875"/>
          </a:xfrm>
          <a:prstGeom prst="ellipse">
            <a:avLst/>
          </a:prstGeom>
          <a:solidFill>
            <a:schemeClr val="bg1">
              <a:alpha val="48000"/>
            </a:schemeClr>
          </a:solidFill>
          <a:ln w="25400">
            <a:solidFill>
              <a:srgbClr val="AC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2</a:t>
            </a:r>
            <a:endParaRPr lang="en-US" altLang="zh-CN" sz="2400">
              <a:solidFill>
                <a:schemeClr val="tx1">
                  <a:lumMod val="50000"/>
                  <a:lumOff val="50000"/>
                </a:schemeClr>
              </a:solidFill>
              <a:ea typeface="+mn-lt"/>
              <a:cs typeface="楷体" panose="02010609060101010101" charset="-122"/>
            </a:endParaRPr>
          </a:p>
        </p:txBody>
      </p:sp>
      <p:sp>
        <p:nvSpPr>
          <p:cNvPr id="26" name="TextBox 52"/>
          <p:cNvSpPr txBox="1"/>
          <p:nvPr/>
        </p:nvSpPr>
        <p:spPr>
          <a:xfrm>
            <a:off x="3467576" y="3544729"/>
            <a:ext cx="3487103"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现场环境准备</a:t>
            </a:r>
            <a:endParaRPr lang="zh-CN" altLang="en-US" sz="2400" dirty="0" smtClean="0">
              <a:solidFill>
                <a:schemeClr val="tx1">
                  <a:lumMod val="75000"/>
                  <a:lumOff val="25000"/>
                </a:schemeClr>
              </a:solidFill>
              <a:ea typeface="+mn-lt"/>
              <a:cs typeface="微软雅黑" panose="020B0503020204020204" charset="-122"/>
            </a:endParaRPr>
          </a:p>
        </p:txBody>
      </p:sp>
      <p:sp>
        <p:nvSpPr>
          <p:cNvPr id="27" name="TextBox 52"/>
          <p:cNvSpPr txBox="1"/>
          <p:nvPr/>
        </p:nvSpPr>
        <p:spPr>
          <a:xfrm>
            <a:off x="3467576" y="4397216"/>
            <a:ext cx="3487103"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电缆故障判断</a:t>
            </a:r>
            <a:endParaRPr lang="zh-CN" altLang="en-US" sz="2400" dirty="0" smtClean="0">
              <a:solidFill>
                <a:schemeClr val="tx1">
                  <a:lumMod val="75000"/>
                  <a:lumOff val="25000"/>
                </a:schemeClr>
              </a:solidFill>
              <a:ea typeface="+mn-lt"/>
              <a:cs typeface="微软雅黑" panose="020B0503020204020204" charset="-122"/>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9" name="图片 4"/>
          <p:cNvPicPr>
            <a:picLocks noChangeAspect="1"/>
          </p:cNvPicPr>
          <p:nvPr/>
        </p:nvPicPr>
        <p:blipFill>
          <a:blip r:embed="rId2"/>
          <a:stretch>
            <a:fillRect/>
          </a:stretch>
        </p:blipFill>
        <p:spPr>
          <a:xfrm>
            <a:off x="5962015" y="1499870"/>
            <a:ext cx="2296795" cy="2316480"/>
          </a:xfrm>
          <a:prstGeom prst="rect">
            <a:avLst/>
          </a:prstGeom>
          <a:noFill/>
          <a:ln w="9525">
            <a:noFill/>
          </a:ln>
        </p:spPr>
      </p:pic>
      <p:pic>
        <p:nvPicPr>
          <p:cNvPr id="2" name="图片 1"/>
          <p:cNvPicPr>
            <a:picLocks noChangeAspect="1"/>
          </p:cNvPicPr>
          <p:nvPr/>
        </p:nvPicPr>
        <p:blipFill>
          <a:blip r:embed="rId3"/>
          <a:stretch>
            <a:fillRect/>
          </a:stretch>
        </p:blipFill>
        <p:spPr>
          <a:xfrm>
            <a:off x="5434965" y="4023995"/>
            <a:ext cx="1500505" cy="1772920"/>
          </a:xfrm>
          <a:prstGeom prst="rect">
            <a:avLst/>
          </a:prstGeom>
        </p:spPr>
      </p:pic>
      <p:pic>
        <p:nvPicPr>
          <p:cNvPr id="19461" name="图片 1"/>
          <p:cNvPicPr>
            <a:picLocks noChangeAspect="1"/>
          </p:cNvPicPr>
          <p:nvPr/>
        </p:nvPicPr>
        <p:blipFill>
          <a:blip r:embed="rId4"/>
          <a:stretch>
            <a:fillRect/>
          </a:stretch>
        </p:blipFill>
        <p:spPr>
          <a:xfrm>
            <a:off x="1176020" y="1223010"/>
            <a:ext cx="1764030" cy="2121535"/>
          </a:xfrm>
          <a:prstGeom prst="rect">
            <a:avLst/>
          </a:prstGeom>
          <a:noFill/>
          <a:ln w="9525">
            <a:noFill/>
          </a:ln>
        </p:spPr>
      </p:pic>
      <p:pic>
        <p:nvPicPr>
          <p:cNvPr id="19463" name="图片 3"/>
          <p:cNvPicPr>
            <a:picLocks noChangeAspect="1"/>
          </p:cNvPicPr>
          <p:nvPr/>
        </p:nvPicPr>
        <p:blipFill>
          <a:blip r:embed="rId5"/>
          <a:stretch>
            <a:fillRect/>
          </a:stretch>
        </p:blipFill>
        <p:spPr>
          <a:xfrm>
            <a:off x="2517140" y="4021455"/>
            <a:ext cx="1424305" cy="1775460"/>
          </a:xfrm>
          <a:prstGeom prst="rect">
            <a:avLst/>
          </a:prstGeom>
          <a:noFill/>
          <a:ln w="9525">
            <a:noFill/>
          </a:ln>
        </p:spPr>
      </p:pic>
      <p:sp>
        <p:nvSpPr>
          <p:cNvPr id="17" name="文本框 16"/>
          <p:cNvSpPr txBox="1"/>
          <p:nvPr/>
        </p:nvSpPr>
        <p:spPr>
          <a:xfrm>
            <a:off x="1832134" y="3517106"/>
            <a:ext cx="697230" cy="299085"/>
          </a:xfrm>
          <a:prstGeom prst="rect">
            <a:avLst/>
          </a:prstGeom>
          <a:noFill/>
        </p:spPr>
        <p:txBody>
          <a:bodyPr wrap="none" rtlCol="0" anchor="t">
            <a:spAutoFit/>
          </a:bodyPr>
          <a:p>
            <a:r>
              <a:rPr lang="en-US" altLang="zh-CN" sz="1350" dirty="0" smtClean="0">
                <a:solidFill>
                  <a:schemeClr val="tx1">
                    <a:lumMod val="50000"/>
                    <a:lumOff val="50000"/>
                  </a:schemeClr>
                </a:solidFill>
                <a:ea typeface="+mn-lt"/>
                <a:cs typeface="楷体" panose="02010609060101010101" charset="-122"/>
                <a:sym typeface="+mn-ea"/>
              </a:rPr>
              <a:t>CD-650</a:t>
            </a:r>
            <a:endParaRPr lang="en-US" altLang="zh-CN" sz="1350" dirty="0" smtClean="0">
              <a:solidFill>
                <a:schemeClr val="tx1">
                  <a:lumMod val="50000"/>
                  <a:lumOff val="50000"/>
                </a:schemeClr>
              </a:solidFill>
              <a:ea typeface="+mn-lt"/>
              <a:cs typeface="楷体" panose="02010609060101010101" charset="-122"/>
              <a:sym typeface="+mn-ea"/>
            </a:endParaRPr>
          </a:p>
        </p:txBody>
      </p:sp>
      <p:sp>
        <p:nvSpPr>
          <p:cNvPr id="4" name="文本框 3"/>
          <p:cNvSpPr txBox="1"/>
          <p:nvPr/>
        </p:nvSpPr>
        <p:spPr>
          <a:xfrm>
            <a:off x="4203859" y="3507581"/>
            <a:ext cx="782955" cy="299085"/>
          </a:xfrm>
          <a:prstGeom prst="rect">
            <a:avLst/>
          </a:prstGeom>
          <a:noFill/>
        </p:spPr>
        <p:txBody>
          <a:bodyPr wrap="none" rtlCol="0" anchor="t">
            <a:spAutoFit/>
          </a:bodyPr>
          <a:p>
            <a:r>
              <a:rPr lang="en-US" altLang="zh-CN" sz="1350" dirty="0" smtClean="0">
                <a:solidFill>
                  <a:schemeClr val="tx1">
                    <a:lumMod val="50000"/>
                    <a:lumOff val="50000"/>
                  </a:schemeClr>
                </a:solidFill>
                <a:ea typeface="+mn-lt"/>
                <a:cs typeface="楷体" panose="02010609060101010101" charset="-122"/>
                <a:sym typeface="+mn-ea"/>
              </a:rPr>
              <a:t>CD-850N</a:t>
            </a:r>
            <a:endParaRPr lang="en-US" altLang="zh-CN" sz="1350" dirty="0" smtClean="0">
              <a:solidFill>
                <a:schemeClr val="tx1">
                  <a:lumMod val="50000"/>
                  <a:lumOff val="50000"/>
                </a:schemeClr>
              </a:solidFill>
              <a:ea typeface="+mn-lt"/>
              <a:cs typeface="楷体" panose="02010609060101010101" charset="-122"/>
              <a:sym typeface="+mn-ea"/>
            </a:endParaRPr>
          </a:p>
        </p:txBody>
      </p:sp>
      <p:sp>
        <p:nvSpPr>
          <p:cNvPr id="6" name="文本框 5"/>
          <p:cNvSpPr txBox="1"/>
          <p:nvPr/>
        </p:nvSpPr>
        <p:spPr>
          <a:xfrm>
            <a:off x="2880995" y="6004243"/>
            <a:ext cx="697230" cy="299085"/>
          </a:xfrm>
          <a:prstGeom prst="rect">
            <a:avLst/>
          </a:prstGeom>
          <a:noFill/>
        </p:spPr>
        <p:txBody>
          <a:bodyPr wrap="none" rtlCol="0" anchor="t">
            <a:spAutoFit/>
          </a:bodyPr>
          <a:p>
            <a:r>
              <a:rPr lang="en-US" altLang="zh-CN" sz="1350" dirty="0" smtClean="0">
                <a:solidFill>
                  <a:schemeClr val="tx1">
                    <a:lumMod val="50000"/>
                    <a:lumOff val="50000"/>
                  </a:schemeClr>
                </a:solidFill>
                <a:ea typeface="+mn-lt"/>
                <a:cs typeface="楷体" panose="02010609060101010101" charset="-122"/>
                <a:sym typeface="+mn-ea"/>
              </a:rPr>
              <a:t>CD-750</a:t>
            </a:r>
            <a:endParaRPr lang="en-US" altLang="zh-CN" sz="1350" dirty="0" smtClean="0">
              <a:solidFill>
                <a:schemeClr val="tx1">
                  <a:lumMod val="50000"/>
                  <a:lumOff val="50000"/>
                </a:schemeClr>
              </a:solidFill>
              <a:ea typeface="+mn-lt"/>
              <a:cs typeface="楷体" panose="02010609060101010101" charset="-122"/>
              <a:sym typeface="+mn-ea"/>
            </a:endParaRPr>
          </a:p>
        </p:txBody>
      </p:sp>
      <p:sp>
        <p:nvSpPr>
          <p:cNvPr id="7" name="文本框 6"/>
          <p:cNvSpPr txBox="1"/>
          <p:nvPr/>
        </p:nvSpPr>
        <p:spPr>
          <a:xfrm>
            <a:off x="6583204" y="3507581"/>
            <a:ext cx="782955" cy="299085"/>
          </a:xfrm>
          <a:prstGeom prst="rect">
            <a:avLst/>
          </a:prstGeom>
          <a:noFill/>
        </p:spPr>
        <p:txBody>
          <a:bodyPr wrap="none" rtlCol="0" anchor="t">
            <a:spAutoFit/>
          </a:bodyPr>
          <a:p>
            <a:r>
              <a:rPr lang="en-US" altLang="zh-CN" sz="1350" dirty="0" smtClean="0">
                <a:solidFill>
                  <a:schemeClr val="tx1">
                    <a:lumMod val="50000"/>
                    <a:lumOff val="50000"/>
                  </a:schemeClr>
                </a:solidFill>
                <a:ea typeface="+mn-lt"/>
                <a:cs typeface="楷体" panose="02010609060101010101" charset="-122"/>
                <a:sym typeface="+mn-ea"/>
              </a:rPr>
              <a:t>PD-3900</a:t>
            </a:r>
            <a:endParaRPr lang="en-US" altLang="zh-CN" sz="1350" dirty="0" smtClean="0">
              <a:solidFill>
                <a:schemeClr val="tx1">
                  <a:lumMod val="50000"/>
                  <a:lumOff val="50000"/>
                </a:schemeClr>
              </a:solidFill>
              <a:ea typeface="+mn-lt"/>
              <a:cs typeface="楷体" panose="02010609060101010101" charset="-122"/>
              <a:sym typeface="+mn-ea"/>
            </a:endParaRPr>
          </a:p>
        </p:txBody>
      </p:sp>
      <p:sp>
        <p:nvSpPr>
          <p:cNvPr id="8" name="文本框 7"/>
          <p:cNvSpPr txBox="1"/>
          <p:nvPr/>
        </p:nvSpPr>
        <p:spPr>
          <a:xfrm>
            <a:off x="5870734" y="6004719"/>
            <a:ext cx="782955" cy="299085"/>
          </a:xfrm>
          <a:prstGeom prst="rect">
            <a:avLst/>
          </a:prstGeom>
          <a:noFill/>
        </p:spPr>
        <p:txBody>
          <a:bodyPr wrap="none" rtlCol="0" anchor="t">
            <a:spAutoFit/>
          </a:bodyPr>
          <a:p>
            <a:r>
              <a:rPr lang="en-US" altLang="zh-CN" sz="1350" dirty="0" smtClean="0">
                <a:solidFill>
                  <a:schemeClr val="tx1">
                    <a:lumMod val="50000"/>
                    <a:lumOff val="50000"/>
                  </a:schemeClr>
                </a:solidFill>
                <a:ea typeface="+mn-lt"/>
                <a:cs typeface="楷体" panose="02010609060101010101" charset="-122"/>
                <a:sym typeface="+mn-ea"/>
              </a:rPr>
              <a:t>CD-7505</a:t>
            </a:r>
            <a:endParaRPr lang="en-US" altLang="zh-CN" sz="1350" dirty="0" smtClean="0">
              <a:solidFill>
                <a:schemeClr val="tx1">
                  <a:lumMod val="50000"/>
                  <a:lumOff val="50000"/>
                </a:schemeClr>
              </a:solidFill>
              <a:ea typeface="+mn-lt"/>
              <a:cs typeface="楷体" panose="02010609060101010101" charset="-122"/>
              <a:sym typeface="+mn-ea"/>
            </a:endParaRPr>
          </a:p>
        </p:txBody>
      </p:sp>
      <p:pic>
        <p:nvPicPr>
          <p:cNvPr id="10" name="图片 2"/>
          <p:cNvPicPr>
            <a:picLocks noChangeAspect="1"/>
          </p:cNvPicPr>
          <p:nvPr/>
        </p:nvPicPr>
        <p:blipFill>
          <a:blip r:embed="rId6"/>
          <a:stretch>
            <a:fillRect/>
          </a:stretch>
        </p:blipFill>
        <p:spPr>
          <a:xfrm>
            <a:off x="3757930" y="1223010"/>
            <a:ext cx="1627505" cy="2083435"/>
          </a:xfrm>
          <a:prstGeom prst="rect">
            <a:avLst/>
          </a:prstGeom>
          <a:noFill/>
          <a:ln w="9525">
            <a:noFill/>
          </a:ln>
        </p:spPr>
      </p:pic>
      <p:sp>
        <p:nvSpPr>
          <p:cNvPr id="5" name="文本框 4"/>
          <p:cNvSpPr txBox="1"/>
          <p:nvPr/>
        </p:nvSpPr>
        <p:spPr>
          <a:xfrm>
            <a:off x="0" y="216000"/>
            <a:ext cx="3471863"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2.1</a:t>
            </a:r>
            <a:r>
              <a:rPr lang="zh-CN" altLang="en-US" sz="2700" b="1" dirty="0" smtClean="0">
                <a:solidFill>
                  <a:schemeClr val="tx1">
                    <a:lumMod val="65000"/>
                    <a:lumOff val="35000"/>
                  </a:schemeClr>
                </a:solidFill>
                <a:ea typeface="+mn-lt"/>
                <a:cs typeface="微软雅黑" panose="020B0503020204020204" charset="-122"/>
                <a:sym typeface="+mn-ea"/>
              </a:rPr>
              <a:t>测试仪器准备</a:t>
            </a:r>
            <a:endParaRPr lang="zh-CN" altLang="en-US" sz="2700" b="1" dirty="0" smtClean="0">
              <a:solidFill>
                <a:schemeClr val="tx1">
                  <a:lumMod val="65000"/>
                  <a:lumOff val="35000"/>
                </a:schemeClr>
              </a:solidFill>
              <a:ea typeface="+mn-lt"/>
              <a:cs typeface="微软雅黑" panose="020B0503020204020204" charset="-122"/>
              <a:sym typeface="+mn-ea"/>
            </a:endParaRPr>
          </a:p>
        </p:txBody>
      </p:sp>
    </p:spTree>
    <p:custDataLst>
      <p:tags r:id="rId7"/>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566988" y="2642235"/>
            <a:ext cx="545306" cy="524828"/>
          </a:xfrm>
          <a:prstGeom prst="ellipse">
            <a:avLst/>
          </a:prstGeom>
          <a:solidFill>
            <a:schemeClr val="bg1">
              <a:alpha val="48000"/>
            </a:schemeClr>
          </a:solidFill>
          <a:ln w="25400">
            <a:solidFill>
              <a:srgbClr val="AC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1</a:t>
            </a:r>
            <a:endParaRPr lang="en-US" altLang="zh-CN" sz="2400">
              <a:solidFill>
                <a:schemeClr val="tx1">
                  <a:lumMod val="50000"/>
                  <a:lumOff val="50000"/>
                </a:schemeClr>
              </a:solidFill>
              <a:ea typeface="+mn-lt"/>
              <a:cs typeface="楷体" panose="02010609060101010101" charset="-122"/>
            </a:endParaRPr>
          </a:p>
        </p:txBody>
      </p:sp>
      <p:sp>
        <p:nvSpPr>
          <p:cNvPr id="18" name="椭圆 17"/>
          <p:cNvSpPr/>
          <p:nvPr/>
        </p:nvSpPr>
        <p:spPr>
          <a:xfrm>
            <a:off x="2567464" y="4397216"/>
            <a:ext cx="544830" cy="524351"/>
          </a:xfrm>
          <a:prstGeom prst="ellipse">
            <a:avLst/>
          </a:prstGeom>
          <a:solidFill>
            <a:schemeClr val="bg1">
              <a:alpha val="48000"/>
            </a:schemeClr>
          </a:solidFill>
          <a:ln w="25400">
            <a:solidFill>
              <a:srgbClr val="9ED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3</a:t>
            </a:r>
            <a:endParaRPr lang="en-US" altLang="zh-CN" sz="2400">
              <a:solidFill>
                <a:schemeClr val="tx1">
                  <a:lumMod val="50000"/>
                  <a:lumOff val="50000"/>
                </a:schemeClr>
              </a:solidFill>
              <a:ea typeface="+mn-lt"/>
              <a:cs typeface="楷体" panose="02010609060101010101" charset="-122"/>
            </a:endParaRPr>
          </a:p>
        </p:txBody>
      </p:sp>
      <p:sp>
        <p:nvSpPr>
          <p:cNvPr id="53" name="TextBox 52"/>
          <p:cNvSpPr txBox="1"/>
          <p:nvPr/>
        </p:nvSpPr>
        <p:spPr>
          <a:xfrm>
            <a:off x="3467576" y="2692718"/>
            <a:ext cx="4587716"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测试仪器准备</a:t>
            </a:r>
            <a:endParaRPr lang="zh-CN" altLang="en-US" sz="2400" dirty="0" smtClean="0">
              <a:solidFill>
                <a:schemeClr val="tx1">
                  <a:lumMod val="75000"/>
                  <a:lumOff val="25000"/>
                </a:schemeClr>
              </a:solidFill>
              <a:ea typeface="+mn-lt"/>
              <a:cs typeface="微软雅黑" panose="020B0503020204020204" charset="-122"/>
            </a:endParaRPr>
          </a:p>
        </p:txBody>
      </p:sp>
      <p:sp>
        <p:nvSpPr>
          <p:cNvPr id="23" name="椭圆 22"/>
          <p:cNvSpPr/>
          <p:nvPr/>
        </p:nvSpPr>
        <p:spPr>
          <a:xfrm>
            <a:off x="2567464" y="3519964"/>
            <a:ext cx="545306" cy="523875"/>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2</a:t>
            </a:r>
            <a:endParaRPr lang="en-US" altLang="zh-CN" sz="2400">
              <a:solidFill>
                <a:schemeClr val="tx1">
                  <a:lumMod val="50000"/>
                  <a:lumOff val="50000"/>
                </a:schemeClr>
              </a:solidFill>
              <a:ea typeface="+mn-lt"/>
              <a:cs typeface="楷体" panose="02010609060101010101" charset="-122"/>
            </a:endParaRPr>
          </a:p>
        </p:txBody>
      </p:sp>
      <p:sp>
        <p:nvSpPr>
          <p:cNvPr id="26" name="TextBox 52"/>
          <p:cNvSpPr txBox="1"/>
          <p:nvPr/>
        </p:nvSpPr>
        <p:spPr>
          <a:xfrm>
            <a:off x="3467576" y="3544729"/>
            <a:ext cx="3487103" cy="497205"/>
          </a:xfrm>
          <a:prstGeom prst="rect">
            <a:avLst/>
          </a:prstGeom>
          <a:noFill/>
        </p:spPr>
        <p:txBody>
          <a:bodyPr wrap="square" rtlCol="0">
            <a:spAutoFit/>
          </a:bodyPr>
          <a:p>
            <a:pPr algn="l">
              <a:lnSpc>
                <a:spcPct val="110000"/>
              </a:lnSpc>
              <a:buClrTx/>
              <a:buSzTx/>
              <a:buFontTx/>
            </a:pPr>
            <a:r>
              <a:rPr lang="zh-CN" altLang="en-US" sz="2400" dirty="0" smtClean="0">
                <a:solidFill>
                  <a:srgbClr val="C00000"/>
                </a:solidFill>
                <a:ea typeface="+mn-lt"/>
                <a:cs typeface="微软雅黑" panose="020B0503020204020204" charset="-122"/>
              </a:rPr>
              <a:t>现场环境准备</a:t>
            </a:r>
            <a:endParaRPr lang="zh-CN" altLang="en-US" sz="2400" dirty="0" smtClean="0">
              <a:solidFill>
                <a:srgbClr val="C00000"/>
              </a:solidFill>
              <a:ea typeface="+mn-lt"/>
              <a:cs typeface="微软雅黑" panose="020B0503020204020204" charset="-122"/>
            </a:endParaRPr>
          </a:p>
        </p:txBody>
      </p:sp>
      <p:sp>
        <p:nvSpPr>
          <p:cNvPr id="27" name="TextBox 52"/>
          <p:cNvSpPr txBox="1"/>
          <p:nvPr/>
        </p:nvSpPr>
        <p:spPr>
          <a:xfrm>
            <a:off x="3467576" y="4397216"/>
            <a:ext cx="3487103"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电缆故障判断</a:t>
            </a:r>
            <a:endParaRPr lang="zh-CN" altLang="en-US" sz="2400" dirty="0" smtClean="0">
              <a:solidFill>
                <a:schemeClr val="tx1">
                  <a:lumMod val="75000"/>
                  <a:lumOff val="25000"/>
                </a:schemeClr>
              </a:solidFill>
              <a:ea typeface="+mn-lt"/>
              <a:cs typeface="微软雅黑" panose="020B0503020204020204" charset="-122"/>
            </a:endParaRPr>
          </a:p>
        </p:txBody>
      </p:sp>
      <p:sp>
        <p:nvSpPr>
          <p:cNvPr id="2" name="文本框 1"/>
          <p:cNvSpPr txBox="1"/>
          <p:nvPr/>
        </p:nvSpPr>
        <p:spPr>
          <a:xfrm>
            <a:off x="2195830" y="1523365"/>
            <a:ext cx="4585970"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第二部分 测试准备工作</a:t>
            </a:r>
            <a:endParaRPr lang="zh-CN" altLang="en-US" sz="3300" dirty="0" smtClean="0">
              <a:solidFill>
                <a:schemeClr val="tx1">
                  <a:lumMod val="75000"/>
                  <a:lumOff val="25000"/>
                </a:schemeClr>
              </a:solidFill>
              <a:ea typeface="+mn-lt"/>
              <a:cs typeface="微软雅黑" panose="020B0503020204020204"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115151"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2.2</a:t>
            </a:r>
            <a:r>
              <a:rPr lang="zh-CN" altLang="en-US" sz="2700" b="1" dirty="0" smtClean="0">
                <a:solidFill>
                  <a:schemeClr val="tx1">
                    <a:lumMod val="65000"/>
                    <a:lumOff val="35000"/>
                  </a:schemeClr>
                </a:solidFill>
                <a:ea typeface="+mn-lt"/>
                <a:cs typeface="微软雅黑" panose="020B0503020204020204" charset="-122"/>
                <a:sym typeface="+mn-ea"/>
              </a:rPr>
              <a:t>现场环境准备</a:t>
            </a:r>
            <a:endParaRPr lang="zh-CN" altLang="en-US" sz="2700" b="1" dirty="0" smtClean="0">
              <a:solidFill>
                <a:schemeClr val="tx1">
                  <a:lumMod val="65000"/>
                  <a:lumOff val="35000"/>
                </a:schemeClr>
              </a:solidFill>
              <a:ea typeface="+mn-lt"/>
              <a:cs typeface="微软雅黑" panose="020B0503020204020204" charset="-122"/>
              <a:sym typeface="+mn-ea"/>
            </a:endParaRPr>
          </a:p>
        </p:txBody>
      </p:sp>
      <p:sp>
        <p:nvSpPr>
          <p:cNvPr id="13315" name="文本框 94211"/>
          <p:cNvSpPr txBox="1"/>
          <p:nvPr/>
        </p:nvSpPr>
        <p:spPr>
          <a:xfrm>
            <a:off x="1047750" y="1703705"/>
            <a:ext cx="7400290" cy="3451225"/>
          </a:xfrm>
          <a:prstGeom prst="rect">
            <a:avLst/>
          </a:prstGeom>
          <a:noFill/>
          <a:ln w="9525">
            <a:noFill/>
          </a:ln>
        </p:spPr>
        <p:txBody>
          <a:bodyPr wrap="square" anchor="t">
            <a:spAutoFit/>
          </a:bodyPr>
          <a:p>
            <a:pPr algn="l">
              <a:lnSpc>
                <a:spcPct val="190000"/>
              </a:lnSpc>
              <a:spcBef>
                <a:spcPct val="50000"/>
              </a:spcBef>
              <a:buClrTx/>
              <a:buSzTx/>
              <a:buFontTx/>
            </a:pPr>
            <a:r>
              <a:rPr lang="zh-CN" altLang="en-US" sz="2400" dirty="0" smtClean="0">
                <a:solidFill>
                  <a:schemeClr val="tx1">
                    <a:lumMod val="75000"/>
                    <a:lumOff val="25000"/>
                  </a:schemeClr>
                </a:solidFill>
                <a:ea typeface="+mn-lt"/>
                <a:cs typeface="+mn-lt"/>
              </a:rPr>
              <a:t>☆ 确定故障电缆并将电缆两端的电缆头拆下</a:t>
            </a:r>
            <a:endParaRPr lang="zh-CN" altLang="en-US" sz="2400" dirty="0" smtClean="0">
              <a:solidFill>
                <a:schemeClr val="tx1">
                  <a:lumMod val="75000"/>
                  <a:lumOff val="25000"/>
                </a:schemeClr>
              </a:solidFill>
              <a:ea typeface="+mn-lt"/>
              <a:cs typeface="+mn-lt"/>
            </a:endParaRPr>
          </a:p>
          <a:p>
            <a:pPr algn="l">
              <a:lnSpc>
                <a:spcPct val="190000"/>
              </a:lnSpc>
              <a:spcBef>
                <a:spcPct val="50000"/>
              </a:spcBef>
              <a:buClrTx/>
              <a:buSzTx/>
              <a:buFontTx/>
            </a:pPr>
            <a:r>
              <a:rPr lang="zh-CN" altLang="en-US" sz="2400" dirty="0" smtClean="0">
                <a:solidFill>
                  <a:schemeClr val="tx1">
                    <a:lumMod val="75000"/>
                    <a:lumOff val="25000"/>
                  </a:schemeClr>
                </a:solidFill>
                <a:ea typeface="+mn-lt"/>
                <a:cs typeface="+mn-lt"/>
              </a:rPr>
              <a:t>☆ 测量各芯线之间、芯线对大地之间的绝缘阻值</a:t>
            </a:r>
            <a:endParaRPr lang="zh-CN" altLang="en-US" sz="2400" dirty="0" smtClean="0">
              <a:solidFill>
                <a:schemeClr val="tx1">
                  <a:lumMod val="75000"/>
                  <a:lumOff val="25000"/>
                </a:schemeClr>
              </a:solidFill>
              <a:ea typeface="+mn-lt"/>
              <a:cs typeface="+mn-lt"/>
            </a:endParaRPr>
          </a:p>
          <a:p>
            <a:pPr algn="l">
              <a:lnSpc>
                <a:spcPct val="190000"/>
              </a:lnSpc>
              <a:spcBef>
                <a:spcPct val="50000"/>
              </a:spcBef>
              <a:buClrTx/>
              <a:buSzTx/>
              <a:buFontTx/>
            </a:pPr>
            <a:r>
              <a:rPr lang="zh-CN" altLang="en-US" sz="2400" dirty="0" smtClean="0">
                <a:solidFill>
                  <a:schemeClr val="tx1">
                    <a:lumMod val="75000"/>
                    <a:lumOff val="25000"/>
                  </a:schemeClr>
                </a:solidFill>
                <a:ea typeface="+mn-lt"/>
                <a:cs typeface="+mn-lt"/>
                <a:sym typeface="+mn-ea"/>
              </a:rPr>
              <a:t>☆ 根据测量绝缘阻值，确定故障类型</a:t>
            </a:r>
            <a:endParaRPr lang="zh-CN" altLang="en-US" sz="2400" dirty="0" smtClean="0">
              <a:solidFill>
                <a:schemeClr val="tx1">
                  <a:lumMod val="75000"/>
                  <a:lumOff val="25000"/>
                </a:schemeClr>
              </a:solidFill>
              <a:ea typeface="+mn-lt"/>
              <a:cs typeface="+mn-lt"/>
            </a:endParaRPr>
          </a:p>
          <a:p>
            <a:pPr algn="l">
              <a:lnSpc>
                <a:spcPct val="190000"/>
              </a:lnSpc>
              <a:spcBef>
                <a:spcPct val="50000"/>
              </a:spcBef>
              <a:buClrTx/>
              <a:buSzTx/>
              <a:buFontTx/>
            </a:pPr>
            <a:r>
              <a:rPr lang="zh-CN" altLang="en-US" sz="2400" dirty="0" smtClean="0">
                <a:solidFill>
                  <a:schemeClr val="tx1">
                    <a:lumMod val="75000"/>
                    <a:lumOff val="25000"/>
                  </a:schemeClr>
                </a:solidFill>
                <a:ea typeface="+mn-lt"/>
                <a:cs typeface="+mn-lt"/>
              </a:rPr>
              <a:t>☆ 准备好220V电源（不具备条件的情况下准备发电机）</a:t>
            </a:r>
            <a:r>
              <a:rPr lang="zh-CN" altLang="en-US" sz="2000" dirty="0">
                <a:latin typeface="Arial" panose="020B0604020202020204" pitchFamily="34" charset="0"/>
                <a:ea typeface="楷体_GB2312" pitchFamily="49" charset="-122"/>
              </a:rPr>
              <a:t>  </a:t>
            </a:r>
            <a:r>
              <a:rPr lang="zh-CN" altLang="en-US" dirty="0">
                <a:latin typeface="Arial" panose="020B0604020202020204" pitchFamily="34" charset="0"/>
                <a:ea typeface="楷体_GB2312" pitchFamily="49" charset="-122"/>
              </a:rPr>
              <a:t>                                         </a:t>
            </a:r>
            <a:endParaRPr lang="zh-CN" altLang="en-US" dirty="0">
              <a:latin typeface="Arial" panose="020B0604020202020204" pitchFamily="34" charset="0"/>
              <a:ea typeface="楷体_GB2312" pitchFamily="49" charset="-122"/>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566988" y="2642235"/>
            <a:ext cx="545306" cy="524828"/>
          </a:xfrm>
          <a:prstGeom prst="ellipse">
            <a:avLst/>
          </a:prstGeom>
          <a:solidFill>
            <a:schemeClr val="bg1">
              <a:alpha val="48000"/>
            </a:schemeClr>
          </a:solidFill>
          <a:ln w="25400">
            <a:solidFill>
              <a:srgbClr val="AC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1</a:t>
            </a:r>
            <a:endParaRPr lang="en-US" altLang="zh-CN" sz="2400">
              <a:solidFill>
                <a:schemeClr val="tx1">
                  <a:lumMod val="50000"/>
                  <a:lumOff val="50000"/>
                </a:schemeClr>
              </a:solidFill>
              <a:ea typeface="+mn-lt"/>
              <a:cs typeface="楷体" panose="02010609060101010101" charset="-122"/>
            </a:endParaRPr>
          </a:p>
        </p:txBody>
      </p:sp>
      <p:sp>
        <p:nvSpPr>
          <p:cNvPr id="18" name="椭圆 17"/>
          <p:cNvSpPr/>
          <p:nvPr/>
        </p:nvSpPr>
        <p:spPr>
          <a:xfrm>
            <a:off x="2567464" y="4397216"/>
            <a:ext cx="544830" cy="524351"/>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3</a:t>
            </a:r>
            <a:endParaRPr lang="en-US" altLang="zh-CN" sz="2400">
              <a:solidFill>
                <a:schemeClr val="tx1">
                  <a:lumMod val="50000"/>
                  <a:lumOff val="50000"/>
                </a:schemeClr>
              </a:solidFill>
              <a:ea typeface="+mn-lt"/>
              <a:cs typeface="楷体" panose="02010609060101010101" charset="-122"/>
            </a:endParaRPr>
          </a:p>
        </p:txBody>
      </p:sp>
      <p:sp>
        <p:nvSpPr>
          <p:cNvPr id="53" name="TextBox 52"/>
          <p:cNvSpPr txBox="1"/>
          <p:nvPr/>
        </p:nvSpPr>
        <p:spPr>
          <a:xfrm>
            <a:off x="3467576" y="2692718"/>
            <a:ext cx="4587716"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测试仪器准备</a:t>
            </a:r>
            <a:endParaRPr lang="zh-CN" altLang="en-US" sz="2400" dirty="0" smtClean="0">
              <a:solidFill>
                <a:schemeClr val="tx1">
                  <a:lumMod val="75000"/>
                  <a:lumOff val="25000"/>
                </a:schemeClr>
              </a:solidFill>
              <a:ea typeface="+mn-lt"/>
              <a:cs typeface="微软雅黑" panose="020B0503020204020204" charset="-122"/>
            </a:endParaRPr>
          </a:p>
        </p:txBody>
      </p:sp>
      <p:sp>
        <p:nvSpPr>
          <p:cNvPr id="23" name="椭圆 22"/>
          <p:cNvSpPr/>
          <p:nvPr/>
        </p:nvSpPr>
        <p:spPr>
          <a:xfrm>
            <a:off x="2567464" y="3519964"/>
            <a:ext cx="545306" cy="523875"/>
          </a:xfrm>
          <a:prstGeom prst="ellipse">
            <a:avLst/>
          </a:prstGeom>
          <a:solidFill>
            <a:schemeClr val="bg1">
              <a:alpha val="48000"/>
            </a:schemeClr>
          </a:solidFill>
          <a:ln w="25400">
            <a:solidFill>
              <a:srgbClr val="AC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lumMod val="50000"/>
                    <a:lumOff val="50000"/>
                  </a:schemeClr>
                </a:solidFill>
                <a:ea typeface="+mn-lt"/>
                <a:cs typeface="楷体" panose="02010609060101010101" charset="-122"/>
              </a:rPr>
              <a:t>2</a:t>
            </a:r>
            <a:endParaRPr lang="en-US" altLang="zh-CN" sz="2400">
              <a:solidFill>
                <a:schemeClr val="tx1">
                  <a:lumMod val="50000"/>
                  <a:lumOff val="50000"/>
                </a:schemeClr>
              </a:solidFill>
              <a:ea typeface="+mn-lt"/>
              <a:cs typeface="楷体" panose="02010609060101010101" charset="-122"/>
            </a:endParaRPr>
          </a:p>
        </p:txBody>
      </p:sp>
      <p:sp>
        <p:nvSpPr>
          <p:cNvPr id="26" name="TextBox 52"/>
          <p:cNvSpPr txBox="1"/>
          <p:nvPr/>
        </p:nvSpPr>
        <p:spPr>
          <a:xfrm>
            <a:off x="3467576" y="3544729"/>
            <a:ext cx="3487103" cy="497205"/>
          </a:xfrm>
          <a:prstGeom prst="rect">
            <a:avLst/>
          </a:prstGeom>
          <a:noFill/>
        </p:spPr>
        <p:txBody>
          <a:bodyPr wrap="square" rtlCol="0">
            <a:spAutoFit/>
          </a:bodyPr>
          <a:p>
            <a:pPr algn="l">
              <a:lnSpc>
                <a:spcPct val="110000"/>
              </a:lnSpc>
              <a:buClrTx/>
              <a:buSzTx/>
              <a:buFontTx/>
            </a:pPr>
            <a:r>
              <a:rPr lang="zh-CN" altLang="en-US" sz="2400" dirty="0" smtClean="0">
                <a:solidFill>
                  <a:schemeClr val="tx1">
                    <a:lumMod val="75000"/>
                    <a:lumOff val="25000"/>
                  </a:schemeClr>
                </a:solidFill>
                <a:ea typeface="+mn-lt"/>
                <a:cs typeface="微软雅黑" panose="020B0503020204020204" charset="-122"/>
              </a:rPr>
              <a:t>现场环境准备</a:t>
            </a:r>
            <a:endParaRPr lang="zh-CN" altLang="en-US" sz="2400" dirty="0" smtClean="0">
              <a:solidFill>
                <a:schemeClr val="tx1">
                  <a:lumMod val="75000"/>
                  <a:lumOff val="25000"/>
                </a:schemeClr>
              </a:solidFill>
              <a:ea typeface="+mn-lt"/>
              <a:cs typeface="微软雅黑" panose="020B0503020204020204" charset="-122"/>
            </a:endParaRPr>
          </a:p>
        </p:txBody>
      </p:sp>
      <p:sp>
        <p:nvSpPr>
          <p:cNvPr id="27" name="TextBox 52"/>
          <p:cNvSpPr txBox="1"/>
          <p:nvPr/>
        </p:nvSpPr>
        <p:spPr>
          <a:xfrm>
            <a:off x="3467576" y="4397216"/>
            <a:ext cx="3487103" cy="497205"/>
          </a:xfrm>
          <a:prstGeom prst="rect">
            <a:avLst/>
          </a:prstGeom>
          <a:noFill/>
        </p:spPr>
        <p:txBody>
          <a:bodyPr wrap="square" rtlCol="0">
            <a:spAutoFit/>
          </a:bodyPr>
          <a:p>
            <a:pPr algn="l">
              <a:lnSpc>
                <a:spcPct val="110000"/>
              </a:lnSpc>
              <a:buClrTx/>
              <a:buSzTx/>
              <a:buFontTx/>
            </a:pPr>
            <a:r>
              <a:rPr lang="zh-CN" altLang="en-US" sz="2400" dirty="0" smtClean="0">
                <a:solidFill>
                  <a:srgbClr val="C00000"/>
                </a:solidFill>
                <a:ea typeface="+mn-lt"/>
                <a:cs typeface="微软雅黑" panose="020B0503020204020204" charset="-122"/>
              </a:rPr>
              <a:t>电缆故障判断</a:t>
            </a:r>
            <a:endParaRPr lang="zh-CN" altLang="en-US" sz="2400" dirty="0" smtClean="0">
              <a:solidFill>
                <a:srgbClr val="C00000"/>
              </a:solidFill>
              <a:ea typeface="+mn-lt"/>
              <a:cs typeface="微软雅黑" panose="020B0503020204020204" charset="-122"/>
            </a:endParaRPr>
          </a:p>
        </p:txBody>
      </p:sp>
      <p:sp>
        <p:nvSpPr>
          <p:cNvPr id="2" name="文本框 1"/>
          <p:cNvSpPr txBox="1"/>
          <p:nvPr/>
        </p:nvSpPr>
        <p:spPr>
          <a:xfrm>
            <a:off x="2187575" y="1523365"/>
            <a:ext cx="4603115"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第二部分 测试准备工作</a:t>
            </a:r>
            <a:endParaRPr lang="zh-CN" altLang="en-US" sz="3300" dirty="0" smtClean="0">
              <a:solidFill>
                <a:schemeClr val="tx1">
                  <a:lumMod val="75000"/>
                  <a:lumOff val="25000"/>
                </a:schemeClr>
              </a:solidFill>
              <a:ea typeface="+mn-lt"/>
              <a:cs typeface="微软雅黑" panose="020B0503020204020204"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3444716" y="1308735"/>
            <a:ext cx="2261711" cy="922020"/>
          </a:xfrm>
          <a:prstGeom prst="rect">
            <a:avLst/>
          </a:prstGeom>
          <a:noFill/>
        </p:spPr>
        <p:txBody>
          <a:bodyPr vert="horz" wrap="square" rtlCol="0">
            <a:spAutoFit/>
          </a:bodyPr>
          <a:p>
            <a:pPr algn="dist"/>
            <a:r>
              <a:rPr lang="zh-CN" altLang="en-US" sz="2400">
                <a:solidFill>
                  <a:schemeClr val="tx1">
                    <a:lumMod val="75000"/>
                    <a:lumOff val="25000"/>
                  </a:schemeClr>
                </a:solidFill>
                <a:ea typeface="+mn-lt"/>
                <a:cs typeface="+mn-lt"/>
              </a:rPr>
              <a:t>A</a:t>
            </a:r>
            <a:r>
              <a:rPr lang="en-US" altLang="zh-CN" sz="2400">
                <a:solidFill>
                  <a:schemeClr val="tx1">
                    <a:lumMod val="75000"/>
                    <a:lumOff val="25000"/>
                  </a:schemeClr>
                </a:solidFill>
                <a:ea typeface="+mn-lt"/>
                <a:cs typeface="+mn-lt"/>
              </a:rPr>
              <a:t>BOUT US</a:t>
            </a:r>
            <a:endParaRPr lang="en-US" altLang="zh-CN" sz="2400">
              <a:solidFill>
                <a:schemeClr val="tx1">
                  <a:lumMod val="75000"/>
                  <a:lumOff val="25000"/>
                </a:schemeClr>
              </a:solidFill>
              <a:ea typeface="+mn-lt"/>
              <a:cs typeface="+mn-lt"/>
            </a:endParaRPr>
          </a:p>
          <a:p>
            <a:pPr algn="dist"/>
            <a:r>
              <a:rPr lang="zh-CN" altLang="en-US" sz="3000">
                <a:solidFill>
                  <a:schemeClr val="tx1">
                    <a:lumMod val="75000"/>
                    <a:lumOff val="25000"/>
                  </a:schemeClr>
                </a:solidFill>
                <a:ea typeface="+mn-lt"/>
                <a:cs typeface="+mn-lt"/>
                <a:sym typeface="+mn-ea"/>
              </a:rPr>
              <a:t>关于我们</a:t>
            </a:r>
            <a:endParaRPr lang="zh-CN" altLang="en-US" sz="3000">
              <a:solidFill>
                <a:schemeClr val="tx1">
                  <a:lumMod val="75000"/>
                  <a:lumOff val="25000"/>
                </a:schemeClr>
              </a:solidFill>
              <a:ea typeface="+mn-lt"/>
              <a:cs typeface="+mn-lt"/>
              <a:sym typeface="+mn-ea"/>
            </a:endParaRPr>
          </a:p>
        </p:txBody>
      </p:sp>
      <p:sp>
        <p:nvSpPr>
          <p:cNvPr id="46" name="矩形 45"/>
          <p:cNvSpPr/>
          <p:nvPr/>
        </p:nvSpPr>
        <p:spPr>
          <a:xfrm>
            <a:off x="5822156" y="2207895"/>
            <a:ext cx="2997518" cy="3230245"/>
          </a:xfrm>
          <a:prstGeom prst="rect">
            <a:avLst/>
          </a:prstGeom>
        </p:spPr>
        <p:txBody>
          <a:bodyPr wrap="square">
            <a:spAutoFit/>
          </a:bodyPr>
          <a:p>
            <a:pPr algn="l">
              <a:lnSpc>
                <a:spcPct val="170000"/>
              </a:lnSpc>
              <a:spcAft>
                <a:spcPts val="600"/>
              </a:spcAft>
              <a:buClr>
                <a:srgbClr val="5ABEAA"/>
              </a:buClr>
              <a:buSzTx/>
              <a:buFontTx/>
            </a:pPr>
            <a:r>
              <a:rPr lang="en-US" altLang="zh-CN" sz="1500" dirty="0">
                <a:solidFill>
                  <a:schemeClr val="tx1">
                    <a:lumMod val="75000"/>
                    <a:lumOff val="25000"/>
                  </a:schemeClr>
                </a:solidFill>
                <a:ea typeface="+mn-lt"/>
                <a:cs typeface="楷体" panose="02010609060101010101" charset="-122"/>
                <a:sym typeface="+mn-ea"/>
              </a:rPr>
              <a:t>    作为路径仪，管线仪，识别仪，电缆故障测试仪供货厂家以其精度高、稳定可靠、电磁兼容性强、安装方便等优势，在业内树立了良好的口碑并得到了广大客户的一致认可，现已成为国内智能数显电力仪表与电缆故障测试、鉴别仪器行业的知名企业。</a:t>
            </a:r>
            <a:endParaRPr lang="en-US" altLang="zh-CN" sz="1500" dirty="0">
              <a:solidFill>
                <a:schemeClr val="tx1">
                  <a:lumMod val="75000"/>
                  <a:lumOff val="25000"/>
                </a:schemeClr>
              </a:solidFill>
              <a:ea typeface="+mn-lt"/>
              <a:cs typeface="楷体" panose="02010609060101010101" charset="-122"/>
              <a:sym typeface="+mn-ea"/>
            </a:endParaRPr>
          </a:p>
        </p:txBody>
      </p:sp>
      <p:sp>
        <p:nvSpPr>
          <p:cNvPr id="8" name="矩形 7"/>
          <p:cNvSpPr/>
          <p:nvPr/>
        </p:nvSpPr>
        <p:spPr>
          <a:xfrm>
            <a:off x="382905" y="2207895"/>
            <a:ext cx="2963228" cy="3230245"/>
          </a:xfrm>
          <a:prstGeom prst="rect">
            <a:avLst/>
          </a:prstGeom>
        </p:spPr>
        <p:txBody>
          <a:bodyPr wrap="square">
            <a:spAutoFit/>
          </a:bodyPr>
          <a:p>
            <a:pPr algn="l">
              <a:lnSpc>
                <a:spcPct val="170000"/>
              </a:lnSpc>
              <a:spcAft>
                <a:spcPts val="600"/>
              </a:spcAft>
              <a:buClr>
                <a:srgbClr val="5ABEAA"/>
              </a:buClr>
            </a:pPr>
            <a:r>
              <a:rPr lang="en-US" altLang="zh-CN" sz="1500" dirty="0">
                <a:solidFill>
                  <a:schemeClr val="tx1">
                    <a:lumMod val="75000"/>
                    <a:lumOff val="25000"/>
                  </a:schemeClr>
                </a:solidFill>
                <a:ea typeface="+mn-lt"/>
                <a:cs typeface="楷体" panose="02010609060101010101" charset="-122"/>
                <a:sym typeface="+mn-ea"/>
              </a:rPr>
              <a:t>    威特电气有限公司是一家专业从事智能数显电力仪表与电力电缆故障测试仪器产品开发、生产与销售的高科技厂商，公司注重科技创新，拥有一支高素质的产品研发队伍，获得多项国家发明专利及国家创新基金，多次获得科技奖</a:t>
            </a:r>
            <a:r>
              <a:rPr lang="zh-CN" altLang="zh-CN" sz="1500" dirty="0">
                <a:solidFill>
                  <a:schemeClr val="tx1">
                    <a:lumMod val="75000"/>
                    <a:lumOff val="25000"/>
                  </a:schemeClr>
                </a:solidFill>
                <a:ea typeface="+mn-lt"/>
                <a:cs typeface="楷体" panose="02010609060101010101" charset="-122"/>
                <a:sym typeface="+mn-ea"/>
              </a:rPr>
              <a:t>项</a:t>
            </a:r>
            <a:r>
              <a:rPr lang="en-US" altLang="zh-CN" sz="1500" dirty="0">
                <a:solidFill>
                  <a:schemeClr val="tx1">
                    <a:lumMod val="75000"/>
                    <a:lumOff val="25000"/>
                  </a:schemeClr>
                </a:solidFill>
                <a:ea typeface="+mn-lt"/>
                <a:cs typeface="楷体" panose="02010609060101010101" charset="-122"/>
                <a:sym typeface="+mn-ea"/>
              </a:rPr>
              <a:t>。</a:t>
            </a:r>
            <a:endParaRPr lang="en-US" altLang="zh-CN" sz="1500" dirty="0" smtClean="0">
              <a:solidFill>
                <a:schemeClr val="tx1">
                  <a:lumMod val="75000"/>
                  <a:lumOff val="25000"/>
                </a:schemeClr>
              </a:solidFill>
              <a:ea typeface="+mn-lt"/>
              <a:cs typeface="楷体" panose="02010609060101010101" charset="-122"/>
              <a:sym typeface="+mn-ea"/>
            </a:endParaRPr>
          </a:p>
        </p:txBody>
      </p:sp>
      <p:sp>
        <p:nvSpPr>
          <p:cNvPr id="9" name="文本框 8"/>
          <p:cNvSpPr txBox="1"/>
          <p:nvPr/>
        </p:nvSpPr>
        <p:spPr>
          <a:xfrm>
            <a:off x="4185761" y="3942874"/>
            <a:ext cx="699135" cy="321945"/>
          </a:xfrm>
          <a:prstGeom prst="rect">
            <a:avLst/>
          </a:prstGeom>
          <a:noFill/>
        </p:spPr>
        <p:txBody>
          <a:bodyPr wrap="square" rtlCol="0">
            <a:spAutoFit/>
          </a:bodyPr>
          <a:p>
            <a:r>
              <a:rPr lang="en-US" altLang="zh-CN" sz="1500">
                <a:solidFill>
                  <a:schemeClr val="tx1">
                    <a:lumMod val="50000"/>
                    <a:lumOff val="50000"/>
                  </a:schemeClr>
                </a:solidFill>
                <a:ea typeface="+mn-lt"/>
                <a:cs typeface="楷体" panose="02010609060101010101" charset="-122"/>
              </a:rPr>
              <a:t>LOGO</a:t>
            </a:r>
            <a:endParaRPr lang="en-US" altLang="zh-CN" sz="1500">
              <a:solidFill>
                <a:schemeClr val="tx1">
                  <a:lumMod val="50000"/>
                  <a:lumOff val="50000"/>
                </a:schemeClr>
              </a:solidFill>
              <a:ea typeface="+mn-lt"/>
              <a:cs typeface="楷体" panose="02010609060101010101" charset="-122"/>
            </a:endParaRPr>
          </a:p>
        </p:txBody>
      </p:sp>
      <p:sp>
        <p:nvSpPr>
          <p:cNvPr id="11" name="任意多边形 10"/>
          <p:cNvSpPr/>
          <p:nvPr/>
        </p:nvSpPr>
        <p:spPr>
          <a:xfrm>
            <a:off x="3108960" y="1674019"/>
            <a:ext cx="170021" cy="222885"/>
          </a:xfrm>
          <a:custGeom>
            <a:avLst/>
            <a:gdLst>
              <a:gd name="connisteX0" fmla="*/ 226695 w 226695"/>
              <a:gd name="connsiteY0" fmla="*/ 0 h 297180"/>
              <a:gd name="connisteX1" fmla="*/ 0 w 226695"/>
              <a:gd name="connsiteY1" fmla="*/ 183515 h 297180"/>
              <a:gd name="connisteX2" fmla="*/ 226695 w 226695"/>
              <a:gd name="connsiteY2" fmla="*/ 297180 h 297180"/>
            </a:gdLst>
            <a:ahLst/>
            <a:cxnLst>
              <a:cxn ang="0">
                <a:pos x="connisteX0" y="connsiteY0"/>
              </a:cxn>
              <a:cxn ang="0">
                <a:pos x="connisteX1" y="connsiteY1"/>
              </a:cxn>
              <a:cxn ang="0">
                <a:pos x="connisteX2" y="connsiteY2"/>
              </a:cxn>
            </a:cxnLst>
            <a:rect l="l" t="t" r="r" b="b"/>
            <a:pathLst>
              <a:path w="226695" h="297180">
                <a:moveTo>
                  <a:pt x="226695" y="0"/>
                </a:moveTo>
                <a:lnTo>
                  <a:pt x="0" y="183515"/>
                </a:lnTo>
                <a:lnTo>
                  <a:pt x="226695" y="29718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a typeface="+mn-lt"/>
              <a:cs typeface="楷体" panose="02010609060101010101" charset="-122"/>
            </a:endParaRPr>
          </a:p>
        </p:txBody>
      </p:sp>
      <p:sp>
        <p:nvSpPr>
          <p:cNvPr id="12" name="任意多边形 11"/>
          <p:cNvSpPr/>
          <p:nvPr/>
        </p:nvSpPr>
        <p:spPr>
          <a:xfrm flipH="1">
            <a:off x="5822156" y="1674019"/>
            <a:ext cx="163354" cy="222885"/>
          </a:xfrm>
          <a:custGeom>
            <a:avLst/>
            <a:gdLst>
              <a:gd name="connisteX0" fmla="*/ 226695 w 226695"/>
              <a:gd name="connsiteY0" fmla="*/ 0 h 297180"/>
              <a:gd name="connisteX1" fmla="*/ 0 w 226695"/>
              <a:gd name="connsiteY1" fmla="*/ 183515 h 297180"/>
              <a:gd name="connisteX2" fmla="*/ 226695 w 226695"/>
              <a:gd name="connsiteY2" fmla="*/ 297180 h 297180"/>
            </a:gdLst>
            <a:ahLst/>
            <a:cxnLst>
              <a:cxn ang="0">
                <a:pos x="connisteX0" y="connsiteY0"/>
              </a:cxn>
              <a:cxn ang="0">
                <a:pos x="connisteX1" y="connsiteY1"/>
              </a:cxn>
              <a:cxn ang="0">
                <a:pos x="connisteX2" y="connsiteY2"/>
              </a:cxn>
            </a:cxnLst>
            <a:rect l="l" t="t" r="r" b="b"/>
            <a:pathLst>
              <a:path w="226695" h="297180">
                <a:moveTo>
                  <a:pt x="226695" y="0"/>
                </a:moveTo>
                <a:lnTo>
                  <a:pt x="0" y="183515"/>
                </a:lnTo>
                <a:lnTo>
                  <a:pt x="226695" y="29718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ea typeface="+mn-lt"/>
              <a:cs typeface="楷体" panose="02010609060101010101" charset="-122"/>
            </a:endParaRPr>
          </a:p>
        </p:txBody>
      </p:sp>
      <p:pic>
        <p:nvPicPr>
          <p:cNvPr id="2" name="图片 1"/>
          <p:cNvPicPr>
            <a:picLocks noChangeAspect="1"/>
          </p:cNvPicPr>
          <p:nvPr/>
        </p:nvPicPr>
        <p:blipFill>
          <a:blip r:embed="rId2"/>
          <a:stretch>
            <a:fillRect/>
          </a:stretch>
        </p:blipFill>
        <p:spPr>
          <a:xfrm>
            <a:off x="3418999" y="2695575"/>
            <a:ext cx="2232660" cy="2232660"/>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菱形 2"/>
          <p:cNvSpPr/>
          <p:nvPr/>
        </p:nvSpPr>
        <p:spPr>
          <a:xfrm>
            <a:off x="2556828" y="3975735"/>
            <a:ext cx="1325404" cy="1266349"/>
          </a:xfrm>
          <a:prstGeom prst="diamond">
            <a:avLst/>
          </a:prstGeom>
          <a:solidFill>
            <a:schemeClr val="accent5">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5" name="菱形 4"/>
          <p:cNvSpPr/>
          <p:nvPr/>
        </p:nvSpPr>
        <p:spPr>
          <a:xfrm>
            <a:off x="5002371" y="3972401"/>
            <a:ext cx="1320165" cy="1273016"/>
          </a:xfrm>
          <a:prstGeom prst="diamond">
            <a:avLst/>
          </a:prstGeom>
          <a:solidFill>
            <a:srgbClr val="ACE2F1">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4" name="菱形 3"/>
          <p:cNvSpPr/>
          <p:nvPr/>
        </p:nvSpPr>
        <p:spPr>
          <a:xfrm>
            <a:off x="5002371" y="2709386"/>
            <a:ext cx="1320165" cy="1273016"/>
          </a:xfrm>
          <a:prstGeom prst="diamond">
            <a:avLst/>
          </a:prstGeom>
          <a:solidFill>
            <a:srgbClr val="ACE2F1">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2" name="菱形 1"/>
          <p:cNvSpPr/>
          <p:nvPr/>
        </p:nvSpPr>
        <p:spPr>
          <a:xfrm>
            <a:off x="2556351" y="2709386"/>
            <a:ext cx="1325404" cy="1266349"/>
          </a:xfrm>
          <a:prstGeom prst="diamond">
            <a:avLst/>
          </a:prstGeom>
          <a:solidFill>
            <a:schemeClr val="accent5">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cxnSp>
        <p:nvCxnSpPr>
          <p:cNvPr id="10" name="直接连接符 9"/>
          <p:cNvCxnSpPr/>
          <p:nvPr/>
        </p:nvCxnSpPr>
        <p:spPr>
          <a:xfrm flipH="1">
            <a:off x="1787208" y="2310289"/>
            <a:ext cx="582454" cy="543878"/>
          </a:xfrm>
          <a:prstGeom prst="line">
            <a:avLst/>
          </a:prstGeom>
          <a:ln w="22860">
            <a:solidFill>
              <a:schemeClr val="tx1">
                <a:lumMod val="50000"/>
                <a:lumOff val="50000"/>
              </a:schemeClr>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792923" y="3792855"/>
            <a:ext cx="515779" cy="488633"/>
          </a:xfrm>
          <a:prstGeom prst="line">
            <a:avLst/>
          </a:prstGeom>
          <a:ln w="22860">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菱形 12"/>
          <p:cNvSpPr/>
          <p:nvPr/>
        </p:nvSpPr>
        <p:spPr>
          <a:xfrm>
            <a:off x="2556351" y="1441133"/>
            <a:ext cx="1325404" cy="1266349"/>
          </a:xfrm>
          <a:prstGeom prst="diamond">
            <a:avLst/>
          </a:prstGeom>
          <a:solidFill>
            <a:schemeClr val="accent5">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16" name="文本框 15"/>
          <p:cNvSpPr txBox="1"/>
          <p:nvPr/>
        </p:nvSpPr>
        <p:spPr>
          <a:xfrm>
            <a:off x="2797810" y="1925003"/>
            <a:ext cx="944880" cy="321945"/>
          </a:xfrm>
          <a:prstGeom prst="rect">
            <a:avLst/>
          </a:prstGeom>
          <a:noFill/>
        </p:spPr>
        <p:txBody>
          <a:bodyPr wrap="none" rtlCol="0" anchor="t">
            <a:spAutoFit/>
          </a:bodyPr>
          <a:p>
            <a:r>
              <a:rPr lang="zh-CN" altLang="en-US" sz="1500" dirty="0" smtClean="0">
                <a:solidFill>
                  <a:schemeClr val="tx1">
                    <a:lumMod val="75000"/>
                    <a:lumOff val="25000"/>
                  </a:schemeClr>
                </a:solidFill>
                <a:ea typeface="+mn-lt"/>
                <a:cs typeface="楷体" panose="02010609060101010101" charset="-122"/>
                <a:sym typeface="+mn-ea"/>
              </a:rPr>
              <a:t>低阻故障</a:t>
            </a:r>
            <a:endParaRPr lang="zh-CN" altLang="en-US" sz="1500" dirty="0" smtClean="0">
              <a:solidFill>
                <a:schemeClr val="tx1">
                  <a:lumMod val="75000"/>
                  <a:lumOff val="25000"/>
                </a:schemeClr>
              </a:solidFill>
              <a:ea typeface="+mn-lt"/>
              <a:cs typeface="楷体" panose="02010609060101010101" charset="-122"/>
              <a:sym typeface="+mn-ea"/>
            </a:endParaRPr>
          </a:p>
        </p:txBody>
      </p:sp>
      <p:sp>
        <p:nvSpPr>
          <p:cNvPr id="17" name="文本框 16"/>
          <p:cNvSpPr txBox="1"/>
          <p:nvPr/>
        </p:nvSpPr>
        <p:spPr>
          <a:xfrm>
            <a:off x="2807811" y="3185636"/>
            <a:ext cx="944880" cy="321945"/>
          </a:xfrm>
          <a:prstGeom prst="rect">
            <a:avLst/>
          </a:prstGeom>
          <a:noFill/>
        </p:spPr>
        <p:txBody>
          <a:bodyPr wrap="none" rtlCol="0" anchor="t">
            <a:spAutoFit/>
          </a:bodyPr>
          <a:p>
            <a:r>
              <a:rPr lang="zh-CN" altLang="en-US" sz="1500" dirty="0" smtClean="0">
                <a:solidFill>
                  <a:schemeClr val="tx1">
                    <a:lumMod val="75000"/>
                    <a:lumOff val="25000"/>
                  </a:schemeClr>
                </a:solidFill>
                <a:ea typeface="+mn-lt"/>
                <a:cs typeface="楷体" panose="02010609060101010101" charset="-122"/>
                <a:sym typeface="+mn-ea"/>
              </a:rPr>
              <a:t>高阻故障</a:t>
            </a:r>
            <a:endParaRPr lang="zh-CN" altLang="en-US" sz="1500" dirty="0" smtClean="0">
              <a:solidFill>
                <a:schemeClr val="tx1">
                  <a:lumMod val="75000"/>
                  <a:lumOff val="25000"/>
                </a:schemeClr>
              </a:solidFill>
              <a:ea typeface="+mn-lt"/>
              <a:cs typeface="楷体" panose="02010609060101010101" charset="-122"/>
              <a:sym typeface="+mn-ea"/>
            </a:endParaRPr>
          </a:p>
        </p:txBody>
      </p:sp>
      <p:cxnSp>
        <p:nvCxnSpPr>
          <p:cNvPr id="18" name="直接连接符 17"/>
          <p:cNvCxnSpPr/>
          <p:nvPr/>
        </p:nvCxnSpPr>
        <p:spPr>
          <a:xfrm flipH="1">
            <a:off x="3978434" y="2060734"/>
            <a:ext cx="913924" cy="5715"/>
          </a:xfrm>
          <a:prstGeom prst="line">
            <a:avLst/>
          </a:prstGeom>
          <a:ln w="22860">
            <a:solidFill>
              <a:schemeClr val="tx1">
                <a:lumMod val="50000"/>
                <a:lumOff val="50000"/>
              </a:schemeClr>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722914" y="3318986"/>
            <a:ext cx="711041" cy="9049"/>
          </a:xfrm>
          <a:prstGeom prst="line">
            <a:avLst/>
          </a:prstGeom>
          <a:ln w="22860">
            <a:solidFill>
              <a:schemeClr val="tx1">
                <a:lumMod val="50000"/>
                <a:lumOff val="50000"/>
              </a:schemeClr>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22" name="菱形 21"/>
          <p:cNvSpPr/>
          <p:nvPr/>
        </p:nvSpPr>
        <p:spPr>
          <a:xfrm>
            <a:off x="5002371" y="1436370"/>
            <a:ext cx="1320165" cy="1273016"/>
          </a:xfrm>
          <a:prstGeom prst="diamond">
            <a:avLst/>
          </a:prstGeom>
          <a:solidFill>
            <a:srgbClr val="ACE2F1">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23" name="文本框 22"/>
          <p:cNvSpPr txBox="1"/>
          <p:nvPr/>
        </p:nvSpPr>
        <p:spPr>
          <a:xfrm>
            <a:off x="5208111" y="1962150"/>
            <a:ext cx="1040130" cy="321945"/>
          </a:xfrm>
          <a:prstGeom prst="rect">
            <a:avLst/>
          </a:prstGeom>
          <a:noFill/>
        </p:spPr>
        <p:txBody>
          <a:bodyPr wrap="none" rtlCol="0" anchor="t">
            <a:spAutoFit/>
          </a:bodyPr>
          <a:p>
            <a:pPr algn="l"/>
            <a:r>
              <a:rPr lang="en-US" altLang="zh-CN" sz="1500" dirty="0">
                <a:solidFill>
                  <a:schemeClr val="tx1">
                    <a:lumMod val="75000"/>
                    <a:lumOff val="25000"/>
                  </a:schemeClr>
                </a:solidFill>
                <a:ea typeface="+mn-lt"/>
                <a:cs typeface="楷体" panose="02010609060101010101" charset="-122"/>
                <a:sym typeface="+mn-ea"/>
              </a:rPr>
              <a:t>R &lt; 200Ω</a:t>
            </a:r>
            <a:endParaRPr lang="en-US" altLang="zh-CN" sz="1500" dirty="0" smtClean="0">
              <a:solidFill>
                <a:schemeClr val="tx1">
                  <a:lumMod val="75000"/>
                  <a:lumOff val="25000"/>
                </a:schemeClr>
              </a:solidFill>
              <a:ea typeface="+mn-lt"/>
              <a:cs typeface="楷体" panose="02010609060101010101" charset="-122"/>
              <a:sym typeface="+mn-ea"/>
            </a:endParaRPr>
          </a:p>
        </p:txBody>
      </p:sp>
      <p:sp>
        <p:nvSpPr>
          <p:cNvPr id="28" name="椭圆 27"/>
          <p:cNvSpPr/>
          <p:nvPr/>
        </p:nvSpPr>
        <p:spPr>
          <a:xfrm>
            <a:off x="2807811" y="3088958"/>
            <a:ext cx="56674"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29" name="椭圆 28"/>
          <p:cNvSpPr/>
          <p:nvPr/>
        </p:nvSpPr>
        <p:spPr>
          <a:xfrm>
            <a:off x="4495641" y="2551748"/>
            <a:ext cx="56674"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30" name="椭圆 29"/>
          <p:cNvSpPr/>
          <p:nvPr/>
        </p:nvSpPr>
        <p:spPr>
          <a:xfrm>
            <a:off x="4502309" y="3596640"/>
            <a:ext cx="56674"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31" name="矩形 30"/>
          <p:cNvSpPr/>
          <p:nvPr/>
        </p:nvSpPr>
        <p:spPr>
          <a:xfrm>
            <a:off x="6590189" y="1475423"/>
            <a:ext cx="2054543" cy="1419860"/>
          </a:xfrm>
          <a:prstGeom prst="rect">
            <a:avLst/>
          </a:prstGeom>
        </p:spPr>
        <p:txBody>
          <a:bodyPr wrap="square">
            <a:spAutoFit/>
          </a:bodyPr>
          <a:p>
            <a:pPr marL="0" lvl="1" algn="l" eaLnBrk="1" hangingPunct="1">
              <a:lnSpc>
                <a:spcPct val="160000"/>
              </a:lnSpc>
              <a:spcBef>
                <a:spcPct val="20000"/>
              </a:spcBef>
              <a:buClrTx/>
              <a:buSzTx/>
              <a:buFontTx/>
            </a:pPr>
            <a:r>
              <a:rPr lang="zh-CN" altLang="en-US" sz="1350" dirty="0">
                <a:solidFill>
                  <a:schemeClr val="tx1">
                    <a:lumMod val="75000"/>
                    <a:lumOff val="25000"/>
                  </a:schemeClr>
                </a:solidFill>
                <a:ea typeface="+mn-lt"/>
                <a:cs typeface="+mn-lt"/>
                <a:sym typeface="+mn-ea"/>
              </a:rPr>
              <a:t>兆欧表到0，因量程太大，并不说明是低阻故障；还须用万用表测电阻，R &lt; 200Ω 为低阻故障</a:t>
            </a:r>
            <a:endParaRPr lang="zh-CN" altLang="en-US" sz="1350" dirty="0">
              <a:solidFill>
                <a:schemeClr val="tx1">
                  <a:lumMod val="75000"/>
                  <a:lumOff val="25000"/>
                </a:schemeClr>
              </a:solidFill>
              <a:ea typeface="+mn-lt"/>
              <a:cs typeface="+mn-lt"/>
              <a:sym typeface="+mn-ea"/>
            </a:endParaRPr>
          </a:p>
        </p:txBody>
      </p:sp>
      <p:sp>
        <p:nvSpPr>
          <p:cNvPr id="32" name="矩形 31"/>
          <p:cNvSpPr/>
          <p:nvPr/>
        </p:nvSpPr>
        <p:spPr>
          <a:xfrm>
            <a:off x="6590030" y="3042920"/>
            <a:ext cx="1964690" cy="755650"/>
          </a:xfrm>
          <a:prstGeom prst="rect">
            <a:avLst/>
          </a:prstGeom>
        </p:spPr>
        <p:txBody>
          <a:bodyPr wrap="square">
            <a:spAutoFit/>
          </a:bodyPr>
          <a:p>
            <a:pPr marL="0" lvl="1" algn="l" eaLnBrk="1" hangingPunct="1">
              <a:lnSpc>
                <a:spcPct val="160000"/>
              </a:lnSpc>
              <a:spcBef>
                <a:spcPct val="20000"/>
              </a:spcBef>
              <a:buClrTx/>
              <a:buSzTx/>
              <a:buFontTx/>
            </a:pPr>
            <a:r>
              <a:rPr lang="zh-CN" altLang="en-US" sz="1350" dirty="0">
                <a:solidFill>
                  <a:schemeClr val="tx1">
                    <a:lumMod val="75000"/>
                    <a:lumOff val="25000"/>
                  </a:schemeClr>
                </a:solidFill>
                <a:ea typeface="+mn-lt"/>
                <a:cs typeface="+mn-lt"/>
                <a:sym typeface="+mn-ea"/>
              </a:rPr>
              <a:t>兆欧表到测量结果大于200Ω 为高阻故障</a:t>
            </a:r>
            <a:endParaRPr lang="zh-CN" altLang="en-US" sz="1350" dirty="0">
              <a:solidFill>
                <a:schemeClr val="tx1">
                  <a:lumMod val="75000"/>
                  <a:lumOff val="25000"/>
                </a:schemeClr>
              </a:solidFill>
              <a:ea typeface="+mn-lt"/>
              <a:cs typeface="+mn-lt"/>
              <a:sym typeface="+mn-ea"/>
            </a:endParaRPr>
          </a:p>
        </p:txBody>
      </p:sp>
      <p:sp>
        <p:nvSpPr>
          <p:cNvPr id="33" name="矩形 32"/>
          <p:cNvSpPr/>
          <p:nvPr/>
        </p:nvSpPr>
        <p:spPr>
          <a:xfrm>
            <a:off x="6590030" y="4215130"/>
            <a:ext cx="2287905" cy="755650"/>
          </a:xfrm>
          <a:prstGeom prst="rect">
            <a:avLst/>
          </a:prstGeom>
        </p:spPr>
        <p:txBody>
          <a:bodyPr wrap="square">
            <a:spAutoFit/>
          </a:bodyPr>
          <a:p>
            <a:pPr marL="0" lvl="1" algn="l">
              <a:lnSpc>
                <a:spcPct val="160000"/>
              </a:lnSpc>
              <a:spcBef>
                <a:spcPct val="20000"/>
              </a:spcBef>
              <a:buClrTx/>
              <a:buSzTx/>
              <a:buFontTx/>
            </a:pPr>
            <a:r>
              <a:rPr lang="zh-CN" altLang="en-US" sz="1350" dirty="0">
                <a:solidFill>
                  <a:schemeClr val="tx1">
                    <a:lumMod val="75000"/>
                    <a:lumOff val="25000"/>
                  </a:schemeClr>
                </a:solidFill>
                <a:ea typeface="+mn-lt"/>
                <a:cs typeface="楷体" panose="02010609060101010101" charset="-122"/>
                <a:sym typeface="+mn-ea"/>
              </a:rPr>
              <a:t>兆欧表到测量结果趋于无穷大，但无法完成耐压试验</a:t>
            </a:r>
            <a:endParaRPr lang="en-US" altLang="zh-CN" sz="1350" dirty="0">
              <a:solidFill>
                <a:schemeClr val="tx1">
                  <a:lumMod val="75000"/>
                  <a:lumOff val="25000"/>
                </a:schemeClr>
              </a:solidFill>
              <a:ea typeface="+mn-lt"/>
              <a:cs typeface="楷体" panose="02010609060101010101" charset="-122"/>
              <a:sym typeface="+mn-ea"/>
            </a:endParaRPr>
          </a:p>
        </p:txBody>
      </p:sp>
      <p:sp>
        <p:nvSpPr>
          <p:cNvPr id="35" name="文本框 34"/>
          <p:cNvSpPr txBox="1"/>
          <p:nvPr/>
        </p:nvSpPr>
        <p:spPr>
          <a:xfrm>
            <a:off x="2770188" y="4459605"/>
            <a:ext cx="944880" cy="321945"/>
          </a:xfrm>
          <a:prstGeom prst="rect">
            <a:avLst/>
          </a:prstGeom>
          <a:noFill/>
        </p:spPr>
        <p:txBody>
          <a:bodyPr wrap="none" rtlCol="0" anchor="t">
            <a:spAutoFit/>
          </a:bodyPr>
          <a:p>
            <a:pPr algn="l">
              <a:buClrTx/>
              <a:buSzTx/>
              <a:buFontTx/>
            </a:pPr>
            <a:r>
              <a:rPr lang="zh-CN" altLang="en-US" sz="1500" dirty="0" smtClean="0">
                <a:solidFill>
                  <a:schemeClr val="tx1">
                    <a:lumMod val="75000"/>
                    <a:lumOff val="25000"/>
                  </a:schemeClr>
                </a:solidFill>
                <a:ea typeface="+mn-lt"/>
                <a:cs typeface="楷体" panose="02010609060101010101" charset="-122"/>
                <a:sym typeface="+mn-ea"/>
              </a:rPr>
              <a:t>闪络故障</a:t>
            </a:r>
            <a:endParaRPr lang="zh-CN" altLang="en-US" sz="1500" dirty="0" smtClean="0">
              <a:solidFill>
                <a:schemeClr val="tx1">
                  <a:lumMod val="75000"/>
                  <a:lumOff val="25000"/>
                </a:schemeClr>
              </a:solidFill>
              <a:ea typeface="+mn-lt"/>
              <a:cs typeface="楷体" panose="02010609060101010101" charset="-122"/>
              <a:sym typeface="+mn-ea"/>
            </a:endParaRPr>
          </a:p>
        </p:txBody>
      </p:sp>
      <p:sp>
        <p:nvSpPr>
          <p:cNvPr id="36" name="TextBox 52"/>
          <p:cNvSpPr txBox="1"/>
          <p:nvPr/>
        </p:nvSpPr>
        <p:spPr>
          <a:xfrm>
            <a:off x="798830" y="1760220"/>
            <a:ext cx="644525" cy="3298031"/>
          </a:xfrm>
          <a:prstGeom prst="rect">
            <a:avLst/>
          </a:prstGeom>
          <a:noFill/>
        </p:spPr>
        <p:txBody>
          <a:bodyPr vert="eaVert" wrap="square" rtlCol="0">
            <a:spAutoFit/>
          </a:bodyPr>
          <a:p>
            <a:pPr algn="l">
              <a:lnSpc>
                <a:spcPct val="100000"/>
              </a:lnSpc>
              <a:buClrTx/>
              <a:buSzTx/>
              <a:buFontTx/>
            </a:pPr>
            <a:r>
              <a:rPr lang="en-US" altLang="zh-CN" sz="3000" b="1" dirty="0" smtClean="0">
                <a:solidFill>
                  <a:schemeClr val="tx1">
                    <a:lumMod val="75000"/>
                    <a:lumOff val="25000"/>
                  </a:schemeClr>
                </a:solidFill>
                <a:ea typeface="+mn-lt"/>
                <a:cs typeface="微软雅黑" panose="020B0503020204020204" charset="-122"/>
              </a:rPr>
              <a:t>电缆故障类型判断</a:t>
            </a:r>
            <a:endParaRPr lang="en-US" altLang="zh-CN" sz="3000" b="1" dirty="0" smtClean="0">
              <a:solidFill>
                <a:schemeClr val="tx1">
                  <a:lumMod val="75000"/>
                  <a:lumOff val="25000"/>
                </a:schemeClr>
              </a:solidFill>
              <a:ea typeface="+mn-lt"/>
              <a:cs typeface="微软雅黑" panose="020B0503020204020204" charset="-122"/>
            </a:endParaRPr>
          </a:p>
        </p:txBody>
      </p:sp>
      <p:sp>
        <p:nvSpPr>
          <p:cNvPr id="37" name="文本框 36"/>
          <p:cNvSpPr txBox="1"/>
          <p:nvPr/>
        </p:nvSpPr>
        <p:spPr>
          <a:xfrm>
            <a:off x="5208111" y="3192780"/>
            <a:ext cx="1040130" cy="321945"/>
          </a:xfrm>
          <a:prstGeom prst="rect">
            <a:avLst/>
          </a:prstGeom>
          <a:noFill/>
        </p:spPr>
        <p:txBody>
          <a:bodyPr wrap="none" rtlCol="0" anchor="t">
            <a:spAutoFit/>
          </a:bodyPr>
          <a:p>
            <a:pPr algn="l"/>
            <a:r>
              <a:rPr lang="en-US" altLang="zh-CN" sz="1500" dirty="0">
                <a:solidFill>
                  <a:schemeClr val="tx1">
                    <a:lumMod val="75000"/>
                    <a:lumOff val="25000"/>
                  </a:schemeClr>
                </a:solidFill>
                <a:ea typeface="+mn-lt"/>
                <a:cs typeface="楷体" panose="02010609060101010101" charset="-122"/>
                <a:sym typeface="+mn-ea"/>
              </a:rPr>
              <a:t>R </a:t>
            </a:r>
            <a:r>
              <a:rPr lang="en-US" altLang="zh-CN" sz="1500" dirty="0">
                <a:solidFill>
                  <a:schemeClr val="tx1">
                    <a:lumMod val="75000"/>
                    <a:lumOff val="25000"/>
                  </a:schemeClr>
                </a:solidFill>
                <a:ea typeface="+mn-lt"/>
                <a:cs typeface="Times New Roman" panose="02020603050405020304" pitchFamily="18" charset="0"/>
                <a:sym typeface="+mn-ea"/>
              </a:rPr>
              <a:t>&gt;</a:t>
            </a:r>
            <a:r>
              <a:rPr lang="en-US" altLang="zh-CN" sz="1500" dirty="0">
                <a:solidFill>
                  <a:schemeClr val="tx1">
                    <a:lumMod val="75000"/>
                    <a:lumOff val="25000"/>
                  </a:schemeClr>
                </a:solidFill>
                <a:ea typeface="+mn-lt"/>
                <a:cs typeface="楷体" panose="02010609060101010101" charset="-122"/>
                <a:sym typeface="+mn-ea"/>
              </a:rPr>
              <a:t> 200Ω</a:t>
            </a:r>
            <a:endParaRPr lang="en-US" altLang="zh-CN" sz="1500" dirty="0" smtClean="0">
              <a:solidFill>
                <a:schemeClr val="tx1">
                  <a:lumMod val="75000"/>
                  <a:lumOff val="25000"/>
                </a:schemeClr>
              </a:solidFill>
              <a:ea typeface="+mn-lt"/>
              <a:cs typeface="楷体" panose="02010609060101010101" charset="-122"/>
              <a:sym typeface="+mn-ea"/>
            </a:endParaRPr>
          </a:p>
        </p:txBody>
      </p:sp>
      <p:sp>
        <p:nvSpPr>
          <p:cNvPr id="38" name="文本框 37"/>
          <p:cNvSpPr txBox="1"/>
          <p:nvPr/>
        </p:nvSpPr>
        <p:spPr>
          <a:xfrm>
            <a:off x="5308124" y="4432459"/>
            <a:ext cx="868680" cy="368300"/>
          </a:xfrm>
          <a:prstGeom prst="rect">
            <a:avLst/>
          </a:prstGeom>
          <a:noFill/>
        </p:spPr>
        <p:txBody>
          <a:bodyPr wrap="none" rtlCol="0" anchor="t">
            <a:spAutoFit/>
          </a:bodyPr>
          <a:p>
            <a:pPr algn="l"/>
            <a:r>
              <a:rPr lang="en-US" altLang="zh-CN" dirty="0">
                <a:solidFill>
                  <a:schemeClr val="tx1">
                    <a:lumMod val="75000"/>
                    <a:lumOff val="25000"/>
                  </a:schemeClr>
                </a:solidFill>
                <a:ea typeface="+mn-lt"/>
                <a:cs typeface="楷体" panose="02010609060101010101" charset="-122"/>
                <a:sym typeface="+mn-ea"/>
              </a:rPr>
              <a:t>R</a:t>
            </a:r>
            <a:r>
              <a:rPr dirty="0">
                <a:solidFill>
                  <a:schemeClr val="tx1">
                    <a:lumMod val="75000"/>
                    <a:lumOff val="25000"/>
                  </a:schemeClr>
                </a:solidFill>
                <a:ea typeface="+mn-lt"/>
                <a:cs typeface="楷体" panose="02010609060101010101" charset="-122"/>
                <a:sym typeface="+mn-ea"/>
              </a:rPr>
              <a:t>→+∞</a:t>
            </a:r>
            <a:endParaRPr dirty="0">
              <a:solidFill>
                <a:schemeClr val="tx1">
                  <a:lumMod val="75000"/>
                  <a:lumOff val="25000"/>
                </a:schemeClr>
              </a:solidFill>
              <a:ea typeface="+mn-lt"/>
              <a:cs typeface="楷体" panose="02010609060101010101" charset="-122"/>
              <a:sym typeface="+mn-ea"/>
            </a:endParaRPr>
          </a:p>
        </p:txBody>
      </p:sp>
      <p:cxnSp>
        <p:nvCxnSpPr>
          <p:cNvPr id="39" name="直接连接符 38"/>
          <p:cNvCxnSpPr/>
          <p:nvPr/>
        </p:nvCxnSpPr>
        <p:spPr>
          <a:xfrm flipH="1">
            <a:off x="3978434" y="3328035"/>
            <a:ext cx="913924" cy="5715"/>
          </a:xfrm>
          <a:prstGeom prst="line">
            <a:avLst/>
          </a:prstGeom>
          <a:ln w="22860">
            <a:solidFill>
              <a:schemeClr val="tx1">
                <a:lumMod val="50000"/>
                <a:lumOff val="50000"/>
              </a:schemeClr>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3978434" y="4579144"/>
            <a:ext cx="913924" cy="5715"/>
          </a:xfrm>
          <a:prstGeom prst="line">
            <a:avLst/>
          </a:prstGeom>
          <a:ln w="22860">
            <a:solidFill>
              <a:schemeClr val="tx1">
                <a:lumMod val="50000"/>
                <a:lumOff val="50000"/>
              </a:schemeClr>
            </a:solidFill>
            <a:prstDash val="dash"/>
            <a:headEnd type="triangle"/>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507581"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2.3</a:t>
            </a:r>
            <a:r>
              <a:rPr lang="zh-CN" altLang="en-US" sz="2700" b="1" dirty="0" smtClean="0">
                <a:solidFill>
                  <a:schemeClr val="tx1">
                    <a:lumMod val="65000"/>
                    <a:lumOff val="35000"/>
                  </a:schemeClr>
                </a:solidFill>
                <a:ea typeface="+mn-lt"/>
                <a:cs typeface="微软雅黑" panose="020B0503020204020204" charset="-122"/>
                <a:sym typeface="+mn-ea"/>
              </a:rPr>
              <a:t>故障类型判断举例</a:t>
            </a:r>
            <a:endParaRPr lang="zh-CN" altLang="en-US" sz="2700" b="1" dirty="0" smtClean="0">
              <a:solidFill>
                <a:schemeClr val="tx1">
                  <a:lumMod val="65000"/>
                  <a:lumOff val="35000"/>
                </a:schemeClr>
              </a:solidFill>
              <a:ea typeface="+mn-lt"/>
              <a:cs typeface="微软雅黑" panose="020B0503020204020204" charset="-122"/>
              <a:sym typeface="+mn-ea"/>
            </a:endParaRPr>
          </a:p>
        </p:txBody>
      </p:sp>
      <p:pic>
        <p:nvPicPr>
          <p:cNvPr id="17410" name="图片 90116"/>
          <p:cNvPicPr>
            <a:picLocks noChangeAspect="1"/>
          </p:cNvPicPr>
          <p:nvPr/>
        </p:nvPicPr>
        <p:blipFill>
          <a:blip r:embed="rId2"/>
          <a:stretch>
            <a:fillRect/>
          </a:stretch>
        </p:blipFill>
        <p:spPr>
          <a:xfrm>
            <a:off x="1885950" y="1728788"/>
            <a:ext cx="4736306" cy="1764506"/>
          </a:xfrm>
          <a:prstGeom prst="rect">
            <a:avLst/>
          </a:prstGeom>
          <a:noFill/>
          <a:ln w="9525">
            <a:noFill/>
          </a:ln>
        </p:spPr>
      </p:pic>
      <p:sp>
        <p:nvSpPr>
          <p:cNvPr id="3" name="文本框 2"/>
          <p:cNvSpPr txBox="1"/>
          <p:nvPr/>
        </p:nvSpPr>
        <p:spPr>
          <a:xfrm>
            <a:off x="1509395" y="3729355"/>
            <a:ext cx="6494780" cy="1770380"/>
          </a:xfrm>
          <a:prstGeom prst="rect">
            <a:avLst/>
          </a:prstGeom>
          <a:noFill/>
        </p:spPr>
        <p:txBody>
          <a:bodyPr wrap="square" rtlCol="0" anchor="t">
            <a:spAutoFit/>
          </a:bodyPr>
          <a:p>
            <a:pPr algn="l">
              <a:lnSpc>
                <a:spcPct val="140000"/>
              </a:lnSpc>
              <a:spcBef>
                <a:spcPct val="50000"/>
              </a:spcBef>
              <a:buClrTx/>
              <a:buSzTx/>
              <a:buFontTx/>
            </a:pPr>
            <a:r>
              <a:rPr lang="zh-CN" altLang="en-US" sz="2100" dirty="0" smtClean="0">
                <a:solidFill>
                  <a:schemeClr val="tx1">
                    <a:lumMod val="75000"/>
                    <a:lumOff val="25000"/>
                  </a:schemeClr>
                </a:solidFill>
                <a:ea typeface="+mn-lt"/>
                <a:cs typeface="+mn-lt"/>
                <a:sym typeface="+mn-ea"/>
              </a:rPr>
              <a:t>☆ 相地电阻：A=5</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；B=2500</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，C=3</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a:t>
            </a:r>
            <a:endParaRPr lang="zh-CN" altLang="en-US" sz="2100" dirty="0" smtClean="0">
              <a:solidFill>
                <a:schemeClr val="tx1">
                  <a:lumMod val="75000"/>
                  <a:lumOff val="25000"/>
                </a:schemeClr>
              </a:solidFill>
              <a:ea typeface="+mn-lt"/>
              <a:cs typeface="+mn-lt"/>
            </a:endParaRPr>
          </a:p>
          <a:p>
            <a:pPr algn="l">
              <a:lnSpc>
                <a:spcPct val="140000"/>
              </a:lnSpc>
              <a:spcBef>
                <a:spcPct val="50000"/>
              </a:spcBef>
              <a:buClrTx/>
              <a:buSzTx/>
              <a:buFontTx/>
            </a:pPr>
            <a:r>
              <a:rPr lang="zh-CN" altLang="en-US" sz="2100" dirty="0" smtClean="0">
                <a:solidFill>
                  <a:schemeClr val="tx1">
                    <a:lumMod val="75000"/>
                    <a:lumOff val="25000"/>
                  </a:schemeClr>
                </a:solidFill>
                <a:ea typeface="+mn-lt"/>
                <a:cs typeface="+mn-lt"/>
                <a:sym typeface="+mn-ea"/>
              </a:rPr>
              <a:t>☆ 相间电阻：AB=2500</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；AC=</a:t>
            </a:r>
            <a:r>
              <a:rPr lang="en-US" altLang="zh-CN" sz="2100" dirty="0" smtClean="0">
                <a:solidFill>
                  <a:schemeClr val="tx1">
                    <a:lumMod val="75000"/>
                    <a:lumOff val="25000"/>
                  </a:schemeClr>
                </a:solidFill>
                <a:ea typeface="+mn-lt"/>
                <a:cs typeface="+mn-lt"/>
                <a:sym typeface="+mn-ea"/>
              </a:rPr>
              <a:t>0.</a:t>
            </a:r>
            <a:r>
              <a:rPr lang="zh-CN" altLang="en-US" sz="2100" dirty="0" smtClean="0">
                <a:solidFill>
                  <a:schemeClr val="tx1">
                    <a:lumMod val="75000"/>
                    <a:lumOff val="25000"/>
                  </a:schemeClr>
                </a:solidFill>
                <a:ea typeface="+mn-lt"/>
                <a:cs typeface="+mn-lt"/>
                <a:sym typeface="+mn-ea"/>
              </a:rPr>
              <a:t>8</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，BC=2500</a:t>
            </a:r>
            <a:r>
              <a:rPr lang="en-US" altLang="zh-CN" sz="2100" dirty="0" smtClean="0">
                <a:solidFill>
                  <a:schemeClr val="tx1">
                    <a:lumMod val="75000"/>
                    <a:lumOff val="25000"/>
                  </a:schemeClr>
                </a:solidFill>
                <a:ea typeface="+mn-lt"/>
                <a:cs typeface="+mn-lt"/>
                <a:sym typeface="+mn-ea"/>
              </a:rPr>
              <a:t>M</a:t>
            </a:r>
            <a:r>
              <a:rPr lang="en-US" altLang="zh-CN" sz="2100" dirty="0">
                <a:solidFill>
                  <a:schemeClr val="tx1">
                    <a:lumMod val="75000"/>
                    <a:lumOff val="25000"/>
                  </a:schemeClr>
                </a:solidFill>
                <a:ea typeface="+mn-lt"/>
                <a:cs typeface="楷体" panose="02010609060101010101" charset="-122"/>
                <a:sym typeface="+mn-ea"/>
              </a:rPr>
              <a:t>Ω</a:t>
            </a:r>
            <a:r>
              <a:rPr lang="zh-CN" altLang="en-US" sz="2100" dirty="0" smtClean="0">
                <a:solidFill>
                  <a:schemeClr val="tx1">
                    <a:lumMod val="75000"/>
                    <a:lumOff val="25000"/>
                  </a:schemeClr>
                </a:solidFill>
                <a:ea typeface="+mn-lt"/>
                <a:cs typeface="+mn-lt"/>
                <a:sym typeface="+mn-ea"/>
              </a:rPr>
              <a:t>；</a:t>
            </a:r>
            <a:endParaRPr lang="zh-CN" altLang="en-US" sz="2100" dirty="0" smtClean="0">
              <a:solidFill>
                <a:schemeClr val="tx1">
                  <a:lumMod val="75000"/>
                  <a:lumOff val="25000"/>
                </a:schemeClr>
              </a:solidFill>
              <a:ea typeface="+mn-lt"/>
              <a:cs typeface="+mn-lt"/>
            </a:endParaRPr>
          </a:p>
          <a:p>
            <a:pPr algn="l">
              <a:lnSpc>
                <a:spcPct val="140000"/>
              </a:lnSpc>
              <a:spcBef>
                <a:spcPct val="50000"/>
              </a:spcBef>
              <a:buClrTx/>
              <a:buSzTx/>
              <a:buFontTx/>
            </a:pPr>
            <a:r>
              <a:rPr lang="zh-CN" altLang="en-US" sz="2100" dirty="0" smtClean="0">
                <a:solidFill>
                  <a:schemeClr val="tx1">
                    <a:lumMod val="75000"/>
                    <a:lumOff val="25000"/>
                  </a:schemeClr>
                </a:solidFill>
                <a:ea typeface="+mn-lt"/>
                <a:cs typeface="+mn-lt"/>
                <a:sym typeface="+mn-ea"/>
              </a:rPr>
              <a:t>☆ 故障性质：AC两相高阻接地故障，同时短路</a:t>
            </a:r>
            <a:endParaRPr lang="zh-CN" altLang="en-US" sz="2100" dirty="0" smtClean="0">
              <a:solidFill>
                <a:schemeClr val="tx1">
                  <a:lumMod val="75000"/>
                  <a:lumOff val="25000"/>
                </a:schemeClr>
              </a:solidFill>
              <a:ea typeface="+mn-lt"/>
              <a:cs typeface="+mn-lt"/>
            </a:endParaRPr>
          </a:p>
        </p:txBody>
      </p:sp>
      <p:cxnSp>
        <p:nvCxnSpPr>
          <p:cNvPr id="4" name="直接连接符 3"/>
          <p:cNvCxnSpPr/>
          <p:nvPr/>
        </p:nvCxnSpPr>
        <p:spPr>
          <a:xfrm>
            <a:off x="4308158" y="2175510"/>
            <a:ext cx="452438"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0" y="216000"/>
            <a:ext cx="3461385" cy="506730"/>
          </a:xfrm>
          <a:prstGeom prst="rect">
            <a:avLst/>
          </a:prstGeom>
          <a:noFill/>
        </p:spPr>
        <p:txBody>
          <a:bodyPr wrap="none" rtlCol="0" anchor="t">
            <a:spAutoFit/>
          </a:bodyPr>
          <a:p>
            <a:pPr algn="l">
              <a:lnSpc>
                <a:spcPct val="100000"/>
              </a:lnSpc>
              <a:buClrTx/>
              <a:buSzTx/>
              <a:buFontTx/>
            </a:pPr>
            <a:r>
              <a:rPr lang="en-US" altLang="zh-CN" sz="2700" b="1" dirty="0" smtClean="0">
                <a:solidFill>
                  <a:schemeClr val="tx1">
                    <a:lumMod val="65000"/>
                    <a:lumOff val="35000"/>
                  </a:schemeClr>
                </a:solidFill>
                <a:ea typeface="+mn-lt"/>
                <a:cs typeface="微软雅黑" panose="020B0503020204020204" charset="-122"/>
                <a:sym typeface="+mn-ea"/>
              </a:rPr>
              <a:t>3.5电缆故障测距概述</a:t>
            </a:r>
            <a:endParaRPr lang="en-US" altLang="zh-CN" sz="2700" b="1" dirty="0" smtClean="0">
              <a:solidFill>
                <a:schemeClr val="tx1">
                  <a:lumMod val="65000"/>
                  <a:lumOff val="35000"/>
                </a:schemeClr>
              </a:solidFill>
              <a:ea typeface="+mn-lt"/>
              <a:cs typeface="微软雅黑" panose="020B0503020204020204" charset="-122"/>
              <a:sym typeface="+mn-ea"/>
            </a:endParaRPr>
          </a:p>
        </p:txBody>
      </p:sp>
      <p:sp>
        <p:nvSpPr>
          <p:cNvPr id="25601" name="Text Box 6"/>
          <p:cNvSpPr txBox="1"/>
          <p:nvPr/>
        </p:nvSpPr>
        <p:spPr>
          <a:xfrm>
            <a:off x="1027430" y="2344420"/>
            <a:ext cx="4631055" cy="3599815"/>
          </a:xfrm>
          <a:prstGeom prst="rect">
            <a:avLst/>
          </a:prstGeom>
          <a:noFill/>
          <a:ln w="9525">
            <a:noFill/>
          </a:ln>
        </p:spPr>
        <p:txBody>
          <a:bodyPr wrap="square" anchor="t">
            <a:spAutoFit/>
          </a:bodyPr>
          <a:p>
            <a:pPr algn="l">
              <a:lnSpc>
                <a:spcPct val="100000"/>
              </a:lnSpc>
              <a:spcBef>
                <a:spcPct val="50000"/>
              </a:spcBef>
              <a:buClrTx/>
              <a:buSzTx/>
              <a:buFontTx/>
              <a:buNone/>
            </a:pPr>
            <a:r>
              <a:rPr lang="zh-CN" altLang="en-US" sz="2400" dirty="0" smtClean="0">
                <a:solidFill>
                  <a:schemeClr val="tx1">
                    <a:lumMod val="75000"/>
                    <a:lumOff val="25000"/>
                  </a:schemeClr>
                </a:solidFill>
                <a:ea typeface="+mn-lt"/>
                <a:cs typeface="+mn-lt"/>
              </a:rPr>
              <a:t>☆ 采用了目前国际上最先进的“多次脉冲法”技术和脉冲平衡技术</a:t>
            </a:r>
            <a:endParaRPr lang="zh-CN" altLang="en-US" sz="2400" dirty="0" smtClean="0">
              <a:solidFill>
                <a:schemeClr val="tx1">
                  <a:lumMod val="75000"/>
                  <a:lumOff val="25000"/>
                </a:schemeClr>
              </a:solidFill>
              <a:ea typeface="+mn-lt"/>
              <a:cs typeface="+mn-lt"/>
            </a:endParaRPr>
          </a:p>
          <a:p>
            <a:pPr algn="l">
              <a:lnSpc>
                <a:spcPct val="100000"/>
              </a:lnSpc>
              <a:spcBef>
                <a:spcPct val="50000"/>
              </a:spcBef>
              <a:buClrTx/>
              <a:buSzTx/>
              <a:buFontTx/>
              <a:buNone/>
            </a:pPr>
            <a:r>
              <a:rPr lang="zh-CN" altLang="en-US" sz="2400" dirty="0" smtClean="0">
                <a:solidFill>
                  <a:schemeClr val="tx1">
                    <a:lumMod val="75000"/>
                    <a:lumOff val="25000"/>
                  </a:schemeClr>
                </a:solidFill>
                <a:ea typeface="+mn-lt"/>
                <a:cs typeface="+mn-lt"/>
                <a:sym typeface="+mn-ea"/>
              </a:rPr>
              <a:t>☆ 高压输出直接接至故障电缆，操作安全，接线简便</a:t>
            </a:r>
            <a:endParaRPr lang="zh-CN" altLang="en-US" sz="2400" dirty="0" smtClean="0">
              <a:solidFill>
                <a:schemeClr val="tx1">
                  <a:lumMod val="75000"/>
                  <a:lumOff val="25000"/>
                </a:schemeClr>
              </a:solidFill>
              <a:ea typeface="+mn-lt"/>
              <a:cs typeface="+mn-lt"/>
              <a:sym typeface="+mn-ea"/>
            </a:endParaRPr>
          </a:p>
          <a:p>
            <a:pPr algn="l">
              <a:lnSpc>
                <a:spcPct val="100000"/>
              </a:lnSpc>
              <a:spcBef>
                <a:spcPct val="50000"/>
              </a:spcBef>
              <a:buClrTx/>
              <a:buSzTx/>
              <a:buFontTx/>
              <a:buNone/>
            </a:pPr>
            <a:r>
              <a:rPr lang="zh-CN" altLang="en-US" sz="2400" dirty="0" smtClean="0">
                <a:solidFill>
                  <a:schemeClr val="tx1">
                    <a:lumMod val="75000"/>
                    <a:lumOff val="25000"/>
                  </a:schemeClr>
                </a:solidFill>
                <a:ea typeface="+mn-lt"/>
                <a:cs typeface="+mn-lt"/>
                <a:sym typeface="+mn-ea"/>
              </a:rPr>
              <a:t>☆ 实现测量回路与高压冲击电源的电气隔离</a:t>
            </a:r>
            <a:endParaRPr lang="zh-CN" altLang="en-US" sz="2400" dirty="0" smtClean="0">
              <a:solidFill>
                <a:schemeClr val="tx1">
                  <a:lumMod val="75000"/>
                  <a:lumOff val="25000"/>
                </a:schemeClr>
              </a:solidFill>
              <a:ea typeface="+mn-lt"/>
              <a:cs typeface="+mn-lt"/>
              <a:sym typeface="+mn-ea"/>
            </a:endParaRPr>
          </a:p>
          <a:p>
            <a:pPr algn="l">
              <a:lnSpc>
                <a:spcPct val="100000"/>
              </a:lnSpc>
              <a:spcBef>
                <a:spcPct val="50000"/>
              </a:spcBef>
              <a:buClrTx/>
              <a:buSzTx/>
              <a:buFontTx/>
              <a:buNone/>
            </a:pPr>
            <a:endParaRPr lang="zh-CN" altLang="en-US" sz="2400" dirty="0" smtClean="0">
              <a:solidFill>
                <a:schemeClr val="tx1">
                  <a:lumMod val="75000"/>
                  <a:lumOff val="25000"/>
                </a:schemeClr>
              </a:solidFill>
              <a:ea typeface="+mn-lt"/>
              <a:cs typeface="+mn-lt"/>
              <a:sym typeface="+mn-ea"/>
            </a:endParaRPr>
          </a:p>
        </p:txBody>
      </p:sp>
      <p:sp>
        <p:nvSpPr>
          <p:cNvPr id="2" name="Text Box 6"/>
          <p:cNvSpPr txBox="1"/>
          <p:nvPr/>
        </p:nvSpPr>
        <p:spPr>
          <a:xfrm>
            <a:off x="3265805" y="1272540"/>
            <a:ext cx="2392680" cy="521970"/>
          </a:xfrm>
          <a:prstGeom prst="rect">
            <a:avLst/>
          </a:prstGeom>
          <a:noFill/>
          <a:ln w="9525">
            <a:noFill/>
          </a:ln>
        </p:spPr>
        <p:txBody>
          <a:bodyPr wrap="square" anchor="t">
            <a:spAutoFit/>
          </a:bodyPr>
          <a:p>
            <a:pPr algn="l">
              <a:lnSpc>
                <a:spcPct val="100000"/>
              </a:lnSpc>
              <a:spcBef>
                <a:spcPct val="50000"/>
              </a:spcBef>
              <a:buClrTx/>
              <a:buSzTx/>
              <a:buFontTx/>
              <a:buNone/>
            </a:pPr>
            <a:r>
              <a:rPr lang="zh-CN" altLang="en-US" sz="2800" dirty="0" smtClean="0">
                <a:solidFill>
                  <a:schemeClr val="tx1">
                    <a:lumMod val="75000"/>
                    <a:lumOff val="25000"/>
                  </a:schemeClr>
                </a:solidFill>
                <a:ea typeface="+mn-lt"/>
                <a:cs typeface="+mn-lt"/>
              </a:rPr>
              <a:t>产品特色功能</a:t>
            </a:r>
            <a:endParaRPr lang="zh-CN" altLang="en-US" sz="2800" dirty="0" smtClean="0">
              <a:solidFill>
                <a:schemeClr val="tx1">
                  <a:lumMod val="75000"/>
                  <a:lumOff val="25000"/>
                </a:schemeClr>
              </a:solidFill>
              <a:ea typeface="+mn-lt"/>
              <a:cs typeface="+mn-lt"/>
            </a:endParaRPr>
          </a:p>
        </p:txBody>
      </p:sp>
      <p:pic>
        <p:nvPicPr>
          <p:cNvPr id="3" name="图片 2" descr="2027fa62dde272c12ede22046c0828e"/>
          <p:cNvPicPr>
            <a:picLocks noChangeAspect="1"/>
          </p:cNvPicPr>
          <p:nvPr/>
        </p:nvPicPr>
        <p:blipFill>
          <a:blip r:embed="rId2"/>
          <a:stretch>
            <a:fillRect/>
          </a:stretch>
        </p:blipFill>
        <p:spPr>
          <a:xfrm flipH="1">
            <a:off x="6368891" y="2140744"/>
            <a:ext cx="1716881" cy="2576513"/>
          </a:xfrm>
          <a:prstGeom prst="rect">
            <a:avLst/>
          </a:prstGeom>
        </p:spPr>
      </p:pic>
      <p:sp>
        <p:nvSpPr>
          <p:cNvPr id="5" name="Text Box 6"/>
          <p:cNvSpPr txBox="1"/>
          <p:nvPr/>
        </p:nvSpPr>
        <p:spPr>
          <a:xfrm>
            <a:off x="6207760" y="4848225"/>
            <a:ext cx="2108200" cy="414020"/>
          </a:xfrm>
          <a:prstGeom prst="rect">
            <a:avLst/>
          </a:prstGeom>
          <a:noFill/>
          <a:ln w="9525">
            <a:noFill/>
          </a:ln>
        </p:spPr>
        <p:txBody>
          <a:bodyPr wrap="square" anchor="t">
            <a:spAutoFit/>
          </a:bodyPr>
          <a:p>
            <a:pPr algn="l">
              <a:lnSpc>
                <a:spcPct val="100000"/>
              </a:lnSpc>
              <a:spcBef>
                <a:spcPct val="50000"/>
              </a:spcBef>
              <a:buClrTx/>
              <a:buSzTx/>
              <a:buFontTx/>
              <a:buNone/>
            </a:pPr>
            <a:r>
              <a:rPr lang="zh-CN" altLang="en-US" sz="2100" u="sng" dirty="0" smtClean="0">
                <a:solidFill>
                  <a:schemeClr val="tx1">
                    <a:lumMod val="75000"/>
                    <a:lumOff val="25000"/>
                  </a:schemeClr>
                </a:solidFill>
                <a:ea typeface="+mn-lt"/>
                <a:cs typeface="+mn-lt"/>
              </a:rPr>
              <a:t>多次脉冲耦合器</a:t>
            </a:r>
            <a:endParaRPr lang="zh-CN" altLang="en-US" sz="2100" u="sng" dirty="0" smtClean="0">
              <a:solidFill>
                <a:schemeClr val="tx1">
                  <a:lumMod val="75000"/>
                  <a:lumOff val="25000"/>
                </a:schemeClr>
              </a:solidFill>
              <a:ea typeface="+mn-lt"/>
              <a:cs typeface="+mn-lt"/>
            </a:endParaRPr>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a:xfrm>
            <a:off x="3698061" y="3411855"/>
            <a:ext cx="680561" cy="916305"/>
          </a:xfrm>
          <a:custGeom>
            <a:avLst/>
            <a:gdLst>
              <a:gd name="connisteX0" fmla="*/ 0 w 907415"/>
              <a:gd name="connsiteY0" fmla="*/ 0 h 1221740"/>
              <a:gd name="connisteX1" fmla="*/ 514985 w 907415"/>
              <a:gd name="connsiteY1" fmla="*/ 0 h 1221740"/>
              <a:gd name="connisteX2" fmla="*/ 907415 w 907415"/>
              <a:gd name="connsiteY2" fmla="*/ 601980 h 1221740"/>
              <a:gd name="connisteX3" fmla="*/ 584835 w 907415"/>
              <a:gd name="connsiteY3" fmla="*/ 1221740 h 1221740"/>
              <a:gd name="connisteX4" fmla="*/ 69850 w 907415"/>
              <a:gd name="connsiteY4" fmla="*/ 1221740 h 1221740"/>
              <a:gd name="connisteX5" fmla="*/ 401320 w 907415"/>
              <a:gd name="connsiteY5" fmla="*/ 593090 h 1221740"/>
              <a:gd name="connisteX6" fmla="*/ 0 w 907415"/>
              <a:gd name="connsiteY6" fmla="*/ 0 h 12217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7415" h="1221740">
                <a:moveTo>
                  <a:pt x="0" y="0"/>
                </a:moveTo>
                <a:lnTo>
                  <a:pt x="514985" y="0"/>
                </a:lnTo>
                <a:lnTo>
                  <a:pt x="907415" y="601980"/>
                </a:lnTo>
                <a:lnTo>
                  <a:pt x="584835" y="1221740"/>
                </a:lnTo>
                <a:lnTo>
                  <a:pt x="69850" y="1221740"/>
                </a:lnTo>
                <a:lnTo>
                  <a:pt x="401320" y="593090"/>
                </a:lnTo>
                <a:lnTo>
                  <a:pt x="0" y="0"/>
                </a:lnTo>
                <a:close/>
              </a:path>
            </a:pathLst>
          </a:custGeom>
          <a:solidFill>
            <a:srgbClr val="ACE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6" name="任意多边形 5"/>
          <p:cNvSpPr/>
          <p:nvPr/>
        </p:nvSpPr>
        <p:spPr>
          <a:xfrm>
            <a:off x="5004276" y="3411855"/>
            <a:ext cx="680561" cy="916305"/>
          </a:xfrm>
          <a:custGeom>
            <a:avLst/>
            <a:gdLst>
              <a:gd name="connisteX0" fmla="*/ 0 w 907415"/>
              <a:gd name="connsiteY0" fmla="*/ 0 h 1221740"/>
              <a:gd name="connisteX1" fmla="*/ 514985 w 907415"/>
              <a:gd name="connsiteY1" fmla="*/ 0 h 1221740"/>
              <a:gd name="connisteX2" fmla="*/ 907415 w 907415"/>
              <a:gd name="connsiteY2" fmla="*/ 601980 h 1221740"/>
              <a:gd name="connisteX3" fmla="*/ 584835 w 907415"/>
              <a:gd name="connsiteY3" fmla="*/ 1221740 h 1221740"/>
              <a:gd name="connisteX4" fmla="*/ 69850 w 907415"/>
              <a:gd name="connsiteY4" fmla="*/ 1221740 h 1221740"/>
              <a:gd name="connisteX5" fmla="*/ 401320 w 907415"/>
              <a:gd name="connsiteY5" fmla="*/ 593090 h 1221740"/>
              <a:gd name="connisteX6" fmla="*/ 0 w 907415"/>
              <a:gd name="connsiteY6" fmla="*/ 0 h 12217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7415" h="1221740">
                <a:moveTo>
                  <a:pt x="0" y="0"/>
                </a:moveTo>
                <a:lnTo>
                  <a:pt x="514985" y="0"/>
                </a:lnTo>
                <a:lnTo>
                  <a:pt x="907415" y="601980"/>
                </a:lnTo>
                <a:lnTo>
                  <a:pt x="584835" y="1221740"/>
                </a:lnTo>
                <a:lnTo>
                  <a:pt x="69850" y="1221740"/>
                </a:lnTo>
                <a:lnTo>
                  <a:pt x="401320" y="593090"/>
                </a:lnTo>
                <a:lnTo>
                  <a:pt x="0" y="0"/>
                </a:lnTo>
                <a:close/>
              </a:path>
            </a:pathLst>
          </a:custGeom>
          <a:solidFill>
            <a:srgbClr val="ACE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14" name="文本框 13"/>
          <p:cNvSpPr txBox="1"/>
          <p:nvPr/>
        </p:nvSpPr>
        <p:spPr>
          <a:xfrm>
            <a:off x="3503295" y="1361123"/>
            <a:ext cx="2183130" cy="783590"/>
          </a:xfrm>
          <a:prstGeom prst="rect">
            <a:avLst/>
          </a:prstGeom>
          <a:noFill/>
        </p:spPr>
        <p:txBody>
          <a:bodyPr wrap="none" rtlCol="0" anchor="t">
            <a:spAutoFit/>
          </a:bodyPr>
          <a:p>
            <a:r>
              <a:rPr lang="zh-CN" altLang="en-US" sz="4500" dirty="0" smtClean="0">
                <a:solidFill>
                  <a:schemeClr val="tx1">
                    <a:lumMod val="75000"/>
                    <a:lumOff val="25000"/>
                  </a:schemeClr>
                </a:solidFill>
                <a:ea typeface="+mn-lt"/>
                <a:cs typeface="+mn-lt"/>
                <a:sym typeface="+mn-ea"/>
              </a:rPr>
              <a:t>提   纲</a:t>
            </a:r>
            <a:endParaRPr lang="zh-CN" altLang="en-US" sz="4500" dirty="0" smtClean="0">
              <a:solidFill>
                <a:schemeClr val="tx1">
                  <a:lumMod val="75000"/>
                  <a:lumOff val="25000"/>
                </a:schemeClr>
              </a:solidFill>
              <a:ea typeface="+mn-lt"/>
              <a:cs typeface="+mn-lt"/>
              <a:sym typeface="+mn-ea"/>
            </a:endParaRPr>
          </a:p>
        </p:txBody>
      </p:sp>
      <p:sp>
        <p:nvSpPr>
          <p:cNvPr id="2" name="任意多边形 1"/>
          <p:cNvSpPr/>
          <p:nvPr/>
        </p:nvSpPr>
        <p:spPr>
          <a:xfrm>
            <a:off x="2416334" y="3411855"/>
            <a:ext cx="680561" cy="916305"/>
          </a:xfrm>
          <a:custGeom>
            <a:avLst/>
            <a:gdLst>
              <a:gd name="connisteX0" fmla="*/ 0 w 907415"/>
              <a:gd name="connsiteY0" fmla="*/ 0 h 1221740"/>
              <a:gd name="connisteX1" fmla="*/ 514985 w 907415"/>
              <a:gd name="connsiteY1" fmla="*/ 0 h 1221740"/>
              <a:gd name="connisteX2" fmla="*/ 907415 w 907415"/>
              <a:gd name="connsiteY2" fmla="*/ 601980 h 1221740"/>
              <a:gd name="connisteX3" fmla="*/ 584835 w 907415"/>
              <a:gd name="connsiteY3" fmla="*/ 1221740 h 1221740"/>
              <a:gd name="connisteX4" fmla="*/ 69850 w 907415"/>
              <a:gd name="connsiteY4" fmla="*/ 1221740 h 1221740"/>
              <a:gd name="connisteX5" fmla="*/ 401320 w 907415"/>
              <a:gd name="connsiteY5" fmla="*/ 593090 h 1221740"/>
              <a:gd name="connisteX6" fmla="*/ 0 w 907415"/>
              <a:gd name="connsiteY6" fmla="*/ 0 h 12217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7415" h="1221740">
                <a:moveTo>
                  <a:pt x="0" y="0"/>
                </a:moveTo>
                <a:lnTo>
                  <a:pt x="514985" y="0"/>
                </a:lnTo>
                <a:lnTo>
                  <a:pt x="907415" y="601980"/>
                </a:lnTo>
                <a:lnTo>
                  <a:pt x="584835" y="1221740"/>
                </a:lnTo>
                <a:lnTo>
                  <a:pt x="69850" y="1221740"/>
                </a:lnTo>
                <a:lnTo>
                  <a:pt x="401320" y="593090"/>
                </a:lnTo>
                <a:lnTo>
                  <a:pt x="0" y="0"/>
                </a:lnTo>
                <a:close/>
              </a:path>
            </a:pathLst>
          </a:custGeom>
          <a:solidFill>
            <a:srgbClr val="ACE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3" name="任意多边形 2"/>
          <p:cNvSpPr/>
          <p:nvPr/>
        </p:nvSpPr>
        <p:spPr>
          <a:xfrm>
            <a:off x="6243479" y="3411855"/>
            <a:ext cx="680561" cy="916305"/>
          </a:xfrm>
          <a:custGeom>
            <a:avLst/>
            <a:gdLst>
              <a:gd name="connisteX0" fmla="*/ 0 w 907415"/>
              <a:gd name="connsiteY0" fmla="*/ 0 h 1221740"/>
              <a:gd name="connisteX1" fmla="*/ 514985 w 907415"/>
              <a:gd name="connsiteY1" fmla="*/ 0 h 1221740"/>
              <a:gd name="connisteX2" fmla="*/ 907415 w 907415"/>
              <a:gd name="connsiteY2" fmla="*/ 601980 h 1221740"/>
              <a:gd name="connisteX3" fmla="*/ 584835 w 907415"/>
              <a:gd name="connsiteY3" fmla="*/ 1221740 h 1221740"/>
              <a:gd name="connisteX4" fmla="*/ 69850 w 907415"/>
              <a:gd name="connsiteY4" fmla="*/ 1221740 h 1221740"/>
              <a:gd name="connisteX5" fmla="*/ 401320 w 907415"/>
              <a:gd name="connsiteY5" fmla="*/ 593090 h 1221740"/>
              <a:gd name="connisteX6" fmla="*/ 0 w 907415"/>
              <a:gd name="connsiteY6" fmla="*/ 0 h 12217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907415" h="1221740">
                <a:moveTo>
                  <a:pt x="0" y="0"/>
                </a:moveTo>
                <a:lnTo>
                  <a:pt x="514985" y="0"/>
                </a:lnTo>
                <a:lnTo>
                  <a:pt x="907415" y="601980"/>
                </a:lnTo>
                <a:lnTo>
                  <a:pt x="584835" y="1221740"/>
                </a:lnTo>
                <a:lnTo>
                  <a:pt x="69850" y="1221740"/>
                </a:lnTo>
                <a:lnTo>
                  <a:pt x="401320" y="593090"/>
                </a:lnTo>
                <a:lnTo>
                  <a:pt x="0" y="0"/>
                </a:lnTo>
                <a:close/>
              </a:path>
            </a:pathLst>
          </a:custGeom>
          <a:solidFill>
            <a:srgbClr val="ACE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00">
              <a:solidFill>
                <a:schemeClr val="tx1">
                  <a:lumMod val="75000"/>
                  <a:lumOff val="25000"/>
                </a:schemeClr>
              </a:solidFill>
              <a:ea typeface="+mn-lt"/>
              <a:cs typeface="楷体" panose="02010609060101010101" charset="-122"/>
            </a:endParaRPr>
          </a:p>
        </p:txBody>
      </p:sp>
      <p:sp>
        <p:nvSpPr>
          <p:cNvPr id="13" name="FLYING IMPRESSION FID FEIZHAO    qq:1964271550"/>
          <p:cNvSpPr txBox="1"/>
          <p:nvPr/>
        </p:nvSpPr>
        <p:spPr>
          <a:xfrm>
            <a:off x="1881663" y="2729389"/>
            <a:ext cx="410528" cy="2306955"/>
          </a:xfrm>
          <a:prstGeom prst="rect">
            <a:avLst/>
          </a:prstGeom>
          <a:noFill/>
        </p:spPr>
        <p:txBody>
          <a:bodyPr wrap="square" rtlCol="0">
            <a:spAutoFit/>
          </a:bodyPr>
          <a:p>
            <a:pPr algn="l">
              <a:lnSpc>
                <a:spcPct val="100000"/>
              </a:lnSpc>
              <a:buClrTx/>
              <a:buSzTx/>
              <a:buFontTx/>
            </a:pPr>
            <a:r>
              <a:rPr lang="en-US" altLang="zh-CN" sz="2400" dirty="0" smtClean="0">
                <a:solidFill>
                  <a:schemeClr val="tx1">
                    <a:lumMod val="75000"/>
                    <a:lumOff val="25000"/>
                  </a:schemeClr>
                </a:solidFill>
                <a:ea typeface="+mn-lt"/>
                <a:cs typeface="微软雅黑" panose="020B0503020204020204" charset="-122"/>
                <a:sym typeface="+mn-ea"/>
              </a:rPr>
              <a:t>电缆</a:t>
            </a:r>
            <a:r>
              <a:rPr lang="zh-CN" altLang="zh-CN" sz="2400" dirty="0" smtClean="0">
                <a:solidFill>
                  <a:schemeClr val="tx1">
                    <a:lumMod val="75000"/>
                    <a:lumOff val="25000"/>
                  </a:schemeClr>
                </a:solidFill>
                <a:ea typeface="+mn-lt"/>
                <a:cs typeface="微软雅黑" panose="020B0503020204020204" charset="-122"/>
                <a:sym typeface="+mn-ea"/>
              </a:rPr>
              <a:t>故障概述</a:t>
            </a:r>
            <a:endParaRPr lang="zh-CN" altLang="zh-CN" sz="2400" dirty="0" smtClean="0">
              <a:solidFill>
                <a:schemeClr val="tx1">
                  <a:lumMod val="75000"/>
                  <a:lumOff val="25000"/>
                </a:schemeClr>
              </a:solidFill>
              <a:ea typeface="+mn-lt"/>
              <a:cs typeface="微软雅黑" panose="020B0503020204020204" charset="-122"/>
              <a:sym typeface="+mn-ea"/>
            </a:endParaRPr>
          </a:p>
        </p:txBody>
      </p:sp>
      <p:sp>
        <p:nvSpPr>
          <p:cNvPr id="17" name="FLYING IMPRESSION FID FEIZHAO    qq:1964271550"/>
          <p:cNvSpPr txBox="1"/>
          <p:nvPr/>
        </p:nvSpPr>
        <p:spPr>
          <a:xfrm>
            <a:off x="3096663" y="2729389"/>
            <a:ext cx="399574"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测试准备工作</a:t>
            </a:r>
            <a:endParaRPr lang="zh-CN" altLang="en-US" sz="2400" dirty="0" smtClean="0">
              <a:solidFill>
                <a:schemeClr val="tx1">
                  <a:lumMod val="75000"/>
                  <a:lumOff val="25000"/>
                </a:schemeClr>
              </a:solidFill>
              <a:ea typeface="+mn-lt"/>
              <a:cs typeface="微软雅黑" panose="020B0503020204020204" charset="-122"/>
            </a:endParaRPr>
          </a:p>
        </p:txBody>
      </p:sp>
      <p:sp>
        <p:nvSpPr>
          <p:cNvPr id="19" name="FLYING IMPRESSION FID FEIZHAO    qq:1964271550"/>
          <p:cNvSpPr txBox="1"/>
          <p:nvPr/>
        </p:nvSpPr>
        <p:spPr>
          <a:xfrm>
            <a:off x="4378484" y="2729389"/>
            <a:ext cx="313849"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电缆故障测距</a:t>
            </a:r>
            <a:endParaRPr lang="zh-CN" altLang="en-US" sz="2400" dirty="0" smtClean="0">
              <a:solidFill>
                <a:schemeClr val="tx1">
                  <a:lumMod val="75000"/>
                  <a:lumOff val="25000"/>
                </a:schemeClr>
              </a:solidFill>
              <a:ea typeface="+mn-lt"/>
              <a:cs typeface="微软雅黑" panose="020B0503020204020204" charset="-122"/>
            </a:endParaRPr>
          </a:p>
        </p:txBody>
      </p:sp>
      <p:sp>
        <p:nvSpPr>
          <p:cNvPr id="20" name="FLYING IMPRESSION FID FEIZHAO    qq:1964271550"/>
          <p:cNvSpPr txBox="1"/>
          <p:nvPr/>
        </p:nvSpPr>
        <p:spPr>
          <a:xfrm>
            <a:off x="5730558" y="2728069"/>
            <a:ext cx="313849"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电缆路径查找</a:t>
            </a:r>
            <a:endParaRPr lang="zh-CN" altLang="en-US" sz="2400" dirty="0" smtClean="0">
              <a:solidFill>
                <a:schemeClr val="tx1">
                  <a:lumMod val="75000"/>
                  <a:lumOff val="25000"/>
                </a:schemeClr>
              </a:solidFill>
              <a:ea typeface="+mn-lt"/>
              <a:cs typeface="微软雅黑" panose="020B0503020204020204" charset="-122"/>
            </a:endParaRPr>
          </a:p>
        </p:txBody>
      </p:sp>
      <p:sp>
        <p:nvSpPr>
          <p:cNvPr id="21" name="FLYING IMPRESSION FID FEIZHAO    qq:1964271550"/>
          <p:cNvSpPr txBox="1"/>
          <p:nvPr/>
        </p:nvSpPr>
        <p:spPr>
          <a:xfrm>
            <a:off x="6924040" y="2727960"/>
            <a:ext cx="373380"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电缆故障定点</a:t>
            </a:r>
            <a:endParaRPr lang="zh-CN" altLang="en-US" sz="2400" dirty="0" smtClean="0">
              <a:solidFill>
                <a:schemeClr val="tx1">
                  <a:lumMod val="75000"/>
                  <a:lumOff val="25000"/>
                </a:schemeClr>
              </a:solidFill>
              <a:ea typeface="+mn-lt"/>
              <a:cs typeface="微软雅黑" panose="020B0503020204020204" charset="-122"/>
            </a:endParaRPr>
          </a:p>
        </p:txBody>
      </p:sp>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22" name="FLYING IMPRESSION FID FEIZHAO    qq:1964271550"/>
          <p:cNvSpPr txBox="1"/>
          <p:nvPr/>
        </p:nvSpPr>
        <p:spPr>
          <a:xfrm>
            <a:off x="1882139" y="2729389"/>
            <a:ext cx="410528" cy="2306955"/>
          </a:xfrm>
          <a:prstGeom prst="rect">
            <a:avLst/>
          </a:prstGeom>
          <a:noFill/>
        </p:spPr>
        <p:txBody>
          <a:bodyPr wrap="square" rtlCol="0">
            <a:spAutoFit/>
          </a:bodyPr>
          <a:p>
            <a:pPr algn="l">
              <a:lnSpc>
                <a:spcPct val="100000"/>
              </a:lnSpc>
              <a:buClrTx/>
              <a:buSzTx/>
              <a:buFontTx/>
            </a:pPr>
            <a:r>
              <a:rPr lang="en-US" altLang="zh-CN" sz="2400" dirty="0" smtClean="0">
                <a:solidFill>
                  <a:schemeClr val="tx1">
                    <a:lumMod val="75000"/>
                    <a:lumOff val="25000"/>
                  </a:schemeClr>
                </a:solidFill>
                <a:ea typeface="+mn-lt"/>
                <a:cs typeface="微软雅黑" panose="020B0503020204020204" charset="-122"/>
                <a:sym typeface="+mn-ea"/>
              </a:rPr>
              <a:t>电缆</a:t>
            </a:r>
            <a:r>
              <a:rPr lang="zh-CN" altLang="zh-CN" sz="2400" dirty="0" smtClean="0">
                <a:solidFill>
                  <a:schemeClr val="tx1">
                    <a:lumMod val="75000"/>
                    <a:lumOff val="25000"/>
                  </a:schemeClr>
                </a:solidFill>
                <a:ea typeface="+mn-lt"/>
                <a:cs typeface="微软雅黑" panose="020B0503020204020204" charset="-122"/>
                <a:sym typeface="+mn-ea"/>
              </a:rPr>
              <a:t>故障概述</a:t>
            </a:r>
            <a:endParaRPr lang="zh-CN" altLang="zh-CN" sz="2400" dirty="0" smtClean="0">
              <a:solidFill>
                <a:schemeClr val="tx1">
                  <a:lumMod val="75000"/>
                  <a:lumOff val="25000"/>
                </a:schemeClr>
              </a:solidFill>
              <a:ea typeface="+mn-lt"/>
              <a:cs typeface="微软雅黑" panose="020B0503020204020204" charset="-122"/>
              <a:sym typeface="+mn-ea"/>
            </a:endParaRPr>
          </a:p>
        </p:txBody>
      </p:sp>
      <p:sp>
        <p:nvSpPr>
          <p:cNvPr id="23" name="FLYING IMPRESSION FID FEIZHAO    qq:1964271550"/>
          <p:cNvSpPr txBox="1"/>
          <p:nvPr/>
        </p:nvSpPr>
        <p:spPr>
          <a:xfrm>
            <a:off x="3097139" y="2729389"/>
            <a:ext cx="399574"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测试准备工作</a:t>
            </a:r>
            <a:endParaRPr lang="zh-CN" altLang="en-US" sz="2400" dirty="0" smtClean="0">
              <a:solidFill>
                <a:schemeClr val="tx1">
                  <a:lumMod val="75000"/>
                  <a:lumOff val="25000"/>
                </a:schemeClr>
              </a:solidFill>
              <a:ea typeface="+mn-lt"/>
              <a:cs typeface="微软雅黑" panose="020B0503020204020204" charset="-122"/>
            </a:endParaRPr>
          </a:p>
        </p:txBody>
      </p:sp>
      <p:sp>
        <p:nvSpPr>
          <p:cNvPr id="24" name="FLYING IMPRESSION FID FEIZHAO    qq:1964271550"/>
          <p:cNvSpPr txBox="1"/>
          <p:nvPr/>
        </p:nvSpPr>
        <p:spPr>
          <a:xfrm>
            <a:off x="4378960" y="2729389"/>
            <a:ext cx="313849"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电缆故障测距</a:t>
            </a:r>
            <a:endParaRPr lang="zh-CN" altLang="en-US" sz="2400" dirty="0" smtClean="0">
              <a:solidFill>
                <a:schemeClr val="tx1">
                  <a:lumMod val="75000"/>
                  <a:lumOff val="25000"/>
                </a:schemeClr>
              </a:solidFill>
              <a:ea typeface="+mn-lt"/>
              <a:cs typeface="微软雅黑" panose="020B0503020204020204" charset="-122"/>
            </a:endParaRPr>
          </a:p>
        </p:txBody>
      </p:sp>
      <p:sp>
        <p:nvSpPr>
          <p:cNvPr id="25" name="FLYING IMPRESSION FID FEIZHAO    qq:1964271550"/>
          <p:cNvSpPr txBox="1"/>
          <p:nvPr/>
        </p:nvSpPr>
        <p:spPr>
          <a:xfrm>
            <a:off x="5731034" y="2728069"/>
            <a:ext cx="313849"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电缆路径查找</a:t>
            </a:r>
            <a:endParaRPr lang="zh-CN" altLang="en-US" sz="2400" dirty="0" smtClean="0">
              <a:solidFill>
                <a:schemeClr val="tx1">
                  <a:lumMod val="75000"/>
                  <a:lumOff val="25000"/>
                </a:schemeClr>
              </a:solidFill>
              <a:ea typeface="+mn-lt"/>
              <a:cs typeface="微软雅黑" panose="020B0503020204020204" charset="-122"/>
            </a:endParaRPr>
          </a:p>
        </p:txBody>
      </p:sp>
      <p:sp>
        <p:nvSpPr>
          <p:cNvPr id="26" name="FLYING IMPRESSION FID FEIZHAO    qq:1964271550"/>
          <p:cNvSpPr txBox="1"/>
          <p:nvPr/>
        </p:nvSpPr>
        <p:spPr>
          <a:xfrm>
            <a:off x="6924516" y="2727960"/>
            <a:ext cx="373380" cy="2306955"/>
          </a:xfrm>
          <a:prstGeom prst="rect">
            <a:avLst/>
          </a:prstGeom>
          <a:noFill/>
        </p:spPr>
        <p:txBody>
          <a:bodyPr wrap="square" rtlCol="0">
            <a:spAutoFit/>
          </a:bodyPr>
          <a:p>
            <a:pPr algn="l">
              <a:lnSpc>
                <a:spcPct val="100000"/>
              </a:lnSpc>
              <a:buClrTx/>
              <a:buSzTx/>
              <a:buFontTx/>
            </a:pPr>
            <a:r>
              <a:rPr lang="zh-CN" altLang="en-US" sz="2400" dirty="0" smtClean="0">
                <a:solidFill>
                  <a:schemeClr val="tx1">
                    <a:lumMod val="75000"/>
                    <a:lumOff val="25000"/>
                  </a:schemeClr>
                </a:solidFill>
                <a:ea typeface="+mn-lt"/>
                <a:cs typeface="微软雅黑" panose="020B0503020204020204" charset="-122"/>
              </a:rPr>
              <a:t>电缆故障定点</a:t>
            </a:r>
            <a:endParaRPr lang="zh-CN" altLang="en-US" sz="2400" dirty="0" smtClean="0">
              <a:solidFill>
                <a:schemeClr val="tx1">
                  <a:lumMod val="75000"/>
                  <a:lumOff val="25000"/>
                </a:schemeClr>
              </a:solidFill>
              <a:ea typeface="+mn-lt"/>
              <a:cs typeface="微软雅黑" panose="020B0503020204020204" charset="-122"/>
            </a:endParaRPr>
          </a:p>
        </p:txBody>
      </p:sp>
    </p:spTree>
    <p:custDataLst>
      <p:tags r:id="rId2"/>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2239804" y="1545908"/>
            <a:ext cx="4664393"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第一部分 电缆故障概述</a:t>
            </a:r>
            <a:endParaRPr lang="zh-CN" altLang="en-US" sz="3300" dirty="0" smtClean="0">
              <a:solidFill>
                <a:schemeClr val="tx1">
                  <a:lumMod val="75000"/>
                  <a:lumOff val="25000"/>
                </a:schemeClr>
              </a:solidFill>
              <a:ea typeface="+mn-lt"/>
              <a:cs typeface="微软雅黑" panose="020B0503020204020204" charset="-122"/>
              <a:sym typeface="+mn-ea"/>
            </a:endParaRPr>
          </a:p>
        </p:txBody>
      </p:sp>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982278" y="2642235"/>
            <a:ext cx="545306" cy="524828"/>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1</a:t>
            </a:r>
            <a:endParaRPr lang="en-US" altLang="zh-CN" sz="2700">
              <a:solidFill>
                <a:schemeClr val="tx1">
                  <a:lumMod val="75000"/>
                  <a:lumOff val="25000"/>
                </a:schemeClr>
              </a:solidFill>
              <a:ea typeface="+mn-lt"/>
              <a:cs typeface="楷体" panose="02010609060101010101" charset="-122"/>
            </a:endParaRPr>
          </a:p>
        </p:txBody>
      </p:sp>
      <p:sp>
        <p:nvSpPr>
          <p:cNvPr id="18" name="椭圆 17"/>
          <p:cNvSpPr/>
          <p:nvPr/>
        </p:nvSpPr>
        <p:spPr>
          <a:xfrm>
            <a:off x="2982278" y="4397216"/>
            <a:ext cx="544830" cy="524351"/>
          </a:xfrm>
          <a:prstGeom prst="ellipse">
            <a:avLst/>
          </a:prstGeom>
          <a:solidFill>
            <a:schemeClr val="bg1">
              <a:alpha val="48000"/>
            </a:schemeClr>
          </a:solidFill>
          <a:ln w="25400">
            <a:solidFill>
              <a:srgbClr val="97D8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3</a:t>
            </a:r>
            <a:endParaRPr lang="en-US" altLang="zh-CN" sz="2700">
              <a:solidFill>
                <a:schemeClr val="tx1">
                  <a:lumMod val="75000"/>
                  <a:lumOff val="25000"/>
                </a:schemeClr>
              </a:solidFill>
              <a:ea typeface="+mn-lt"/>
              <a:cs typeface="楷体" panose="02010609060101010101" charset="-122"/>
            </a:endParaRPr>
          </a:p>
        </p:txBody>
      </p:sp>
      <p:sp>
        <p:nvSpPr>
          <p:cNvPr id="53" name="TextBox 52"/>
          <p:cNvSpPr txBox="1"/>
          <p:nvPr/>
        </p:nvSpPr>
        <p:spPr>
          <a:xfrm>
            <a:off x="3882866" y="2667476"/>
            <a:ext cx="2925604" cy="497205"/>
          </a:xfrm>
          <a:prstGeom prst="rect">
            <a:avLst/>
          </a:prstGeom>
          <a:noFill/>
        </p:spPr>
        <p:txBody>
          <a:bodyPr wrap="square" rtlCol="0">
            <a:spAutoFit/>
          </a:bodyPr>
          <a:p>
            <a:pPr>
              <a:lnSpc>
                <a:spcPct val="110000"/>
              </a:lnSpc>
            </a:pPr>
            <a:r>
              <a:rPr lang="zh-CN" altLang="en-US" sz="2400" dirty="0" smtClean="0">
                <a:solidFill>
                  <a:schemeClr val="accent6">
                    <a:lumMod val="75000"/>
                  </a:schemeClr>
                </a:solidFill>
                <a:ea typeface="+mn-lt"/>
                <a:cs typeface="微软雅黑" panose="020B0503020204020204" charset="-122"/>
                <a:sym typeface="+mn-ea"/>
              </a:rPr>
              <a:t>电缆的基本知识</a:t>
            </a:r>
            <a:endParaRPr lang="zh-CN" altLang="en-US" sz="2400" dirty="0" smtClean="0">
              <a:solidFill>
                <a:schemeClr val="accent6">
                  <a:lumMod val="75000"/>
                </a:schemeClr>
              </a:solidFill>
              <a:ea typeface="+mn-lt"/>
              <a:cs typeface="微软雅黑" panose="020B0503020204020204" charset="-122"/>
              <a:sym typeface="+mn-ea"/>
            </a:endParaRPr>
          </a:p>
        </p:txBody>
      </p:sp>
      <p:sp>
        <p:nvSpPr>
          <p:cNvPr id="23" name="椭圆 22"/>
          <p:cNvSpPr/>
          <p:nvPr/>
        </p:nvSpPr>
        <p:spPr>
          <a:xfrm>
            <a:off x="2982754" y="3519964"/>
            <a:ext cx="545306" cy="523875"/>
          </a:xfrm>
          <a:prstGeom prst="ellipse">
            <a:avLst/>
          </a:prstGeom>
          <a:solidFill>
            <a:schemeClr val="bg1">
              <a:alpha val="48000"/>
            </a:schemeClr>
          </a:solidFill>
          <a:ln w="25400">
            <a:solidFill>
              <a:srgbClr val="AC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2</a:t>
            </a:r>
            <a:endParaRPr lang="en-US" altLang="zh-CN" sz="2700">
              <a:solidFill>
                <a:schemeClr val="tx1">
                  <a:lumMod val="75000"/>
                  <a:lumOff val="25000"/>
                </a:schemeClr>
              </a:solidFill>
              <a:ea typeface="+mn-lt"/>
              <a:cs typeface="楷体" panose="02010609060101010101" charset="-122"/>
            </a:endParaRPr>
          </a:p>
        </p:txBody>
      </p:sp>
      <p:sp>
        <p:nvSpPr>
          <p:cNvPr id="26" name="TextBox 52"/>
          <p:cNvSpPr txBox="1"/>
          <p:nvPr/>
        </p:nvSpPr>
        <p:spPr>
          <a:xfrm>
            <a:off x="3882866" y="3519964"/>
            <a:ext cx="2774156" cy="497205"/>
          </a:xfrm>
          <a:prstGeom prst="rect">
            <a:avLst/>
          </a:prstGeom>
          <a:noFill/>
        </p:spPr>
        <p:txBody>
          <a:bodyPr wrap="square" rtlCol="0">
            <a:spAutoFit/>
          </a:bodyPr>
          <a:p>
            <a:pPr algn="l">
              <a:lnSpc>
                <a:spcPct val="110000"/>
              </a:lnSpc>
              <a:buClrTx/>
              <a:buSzTx/>
              <a:buFontTx/>
            </a:pPr>
            <a:r>
              <a:rPr lang="en-US" altLang="zh-CN" sz="2400" dirty="0" smtClean="0">
                <a:solidFill>
                  <a:schemeClr val="tx1">
                    <a:lumMod val="75000"/>
                    <a:lumOff val="25000"/>
                  </a:schemeClr>
                </a:solidFill>
                <a:ea typeface="+mn-lt"/>
                <a:cs typeface="微软雅黑" panose="020B0503020204020204" charset="-122"/>
              </a:rPr>
              <a:t>电缆故障的成因</a:t>
            </a:r>
            <a:endParaRPr lang="en-US" altLang="zh-CN" sz="2400" dirty="0" smtClean="0">
              <a:solidFill>
                <a:schemeClr val="tx1">
                  <a:lumMod val="75000"/>
                  <a:lumOff val="25000"/>
                </a:schemeClr>
              </a:solidFill>
              <a:ea typeface="+mn-lt"/>
              <a:cs typeface="微软雅黑" panose="020B0503020204020204" charset="-122"/>
            </a:endParaRPr>
          </a:p>
        </p:txBody>
      </p:sp>
      <p:sp>
        <p:nvSpPr>
          <p:cNvPr id="27" name="TextBox 52"/>
          <p:cNvSpPr txBox="1"/>
          <p:nvPr/>
        </p:nvSpPr>
        <p:spPr>
          <a:xfrm>
            <a:off x="3828574" y="4421981"/>
            <a:ext cx="3034189" cy="497205"/>
          </a:xfrm>
          <a:prstGeom prst="rect">
            <a:avLst/>
          </a:prstGeom>
          <a:noFill/>
        </p:spPr>
        <p:txBody>
          <a:bodyPr wrap="square" rtlCol="0">
            <a:spAutoFit/>
          </a:bodyPr>
          <a:p>
            <a:pPr>
              <a:lnSpc>
                <a:spcPct val="110000"/>
              </a:lnSpc>
            </a:pPr>
            <a:r>
              <a:rPr lang="zh-CN" altLang="en-US" sz="2400" dirty="0" smtClean="0">
                <a:solidFill>
                  <a:schemeClr val="tx1">
                    <a:lumMod val="75000"/>
                    <a:lumOff val="25000"/>
                  </a:schemeClr>
                </a:solidFill>
                <a:ea typeface="+mn-lt"/>
                <a:cs typeface="微软雅黑" panose="020B0503020204020204" charset="-122"/>
                <a:sym typeface="+mn-ea"/>
              </a:rPr>
              <a:t>最终目标及测试步骤</a:t>
            </a:r>
            <a:endParaRPr lang="zh-CN" altLang="en-US" sz="2400" dirty="0" smtClean="0">
              <a:solidFill>
                <a:schemeClr val="tx1">
                  <a:lumMod val="75000"/>
                  <a:lumOff val="25000"/>
                </a:schemeClr>
              </a:solidFill>
              <a:ea typeface="+mn-lt"/>
              <a:cs typeface="微软雅黑" panose="020B0503020204020204"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副标题 12"/>
          <p:cNvSpPr>
            <a:spLocks noGrp="1"/>
          </p:cNvSpPr>
          <p:nvPr>
            <p:ph type="subTitle" idx="1"/>
          </p:nvPr>
        </p:nvSpPr>
        <p:spPr>
          <a:xfrm>
            <a:off x="2286000" y="5770563"/>
            <a:ext cx="4572000" cy="536734"/>
          </a:xfrm>
        </p:spPr>
        <p:txBody>
          <a:bodyPr/>
          <a:p>
            <a:pPr marL="0" algn="ctr">
              <a:lnSpc>
                <a:spcPct val="110000"/>
              </a:lnSpc>
              <a:buClrTx/>
              <a:buSzTx/>
              <a:buFontTx/>
              <a:buNone/>
            </a:pPr>
            <a:r>
              <a:rPr lang="zh-CN" altLang="en-US" dirty="0" smtClean="0">
                <a:solidFill>
                  <a:schemeClr val="tx1">
                    <a:lumMod val="75000"/>
                    <a:lumOff val="25000"/>
                  </a:schemeClr>
                </a:solidFill>
                <a:latin typeface="+mn-lt"/>
                <a:ea typeface="+mn-lt"/>
                <a:cs typeface="微软雅黑" panose="020B0503020204020204" charset="-122"/>
              </a:rPr>
              <a:t>电力输送示意图</a:t>
            </a:r>
            <a:endParaRPr lang="zh-CN" altLang="en-US" dirty="0" smtClean="0">
              <a:solidFill>
                <a:schemeClr val="tx1">
                  <a:lumMod val="75000"/>
                  <a:lumOff val="25000"/>
                </a:schemeClr>
              </a:solidFill>
              <a:latin typeface="+mn-lt"/>
              <a:ea typeface="+mn-lt"/>
              <a:cs typeface="微软雅黑" panose="020B0503020204020204" charset="-122"/>
            </a:endParaRPr>
          </a:p>
        </p:txBody>
      </p:sp>
      <p:sp>
        <p:nvSpPr>
          <p:cNvPr id="5" name="文本框 4"/>
          <p:cNvSpPr txBox="1"/>
          <p:nvPr/>
        </p:nvSpPr>
        <p:spPr>
          <a:xfrm>
            <a:off x="-230" y="214851"/>
            <a:ext cx="3390424" cy="547370"/>
          </a:xfrm>
          <a:prstGeom prst="rect">
            <a:avLst/>
          </a:prstGeom>
          <a:noFill/>
        </p:spPr>
        <p:txBody>
          <a:bodyPr wrap="square" rtlCol="0" anchor="t">
            <a:spAutoFit/>
          </a:bodyPr>
          <a:p>
            <a:pPr>
              <a:lnSpc>
                <a:spcPct val="110000"/>
              </a:lnSpc>
            </a:pPr>
            <a:r>
              <a:rPr lang="en-US" altLang="zh-CN" sz="2700" b="1" dirty="0" smtClean="0">
                <a:solidFill>
                  <a:schemeClr val="tx1">
                    <a:lumMod val="75000"/>
                    <a:lumOff val="25000"/>
                  </a:schemeClr>
                </a:solidFill>
                <a:ea typeface="+mn-lt"/>
                <a:cs typeface="微软雅黑" panose="020B0503020204020204" charset="-122"/>
                <a:sym typeface="+mn-ea"/>
              </a:rPr>
              <a:t>1.1</a:t>
            </a:r>
            <a:r>
              <a:rPr lang="zh-CN" altLang="en-US" sz="2700" b="1" dirty="0" smtClean="0">
                <a:solidFill>
                  <a:schemeClr val="tx1">
                    <a:lumMod val="75000"/>
                    <a:lumOff val="25000"/>
                  </a:schemeClr>
                </a:solidFill>
                <a:ea typeface="+mn-lt"/>
                <a:cs typeface="微软雅黑" panose="020B0503020204020204" charset="-122"/>
                <a:sym typeface="+mn-ea"/>
              </a:rPr>
              <a:t>电缆的基本知识</a:t>
            </a:r>
            <a:endParaRPr lang="zh-CN" altLang="en-US" sz="2700" b="1" dirty="0" smtClean="0">
              <a:solidFill>
                <a:schemeClr val="tx1">
                  <a:lumMod val="65000"/>
                  <a:lumOff val="35000"/>
                </a:schemeClr>
              </a:solidFill>
              <a:ea typeface="+mn-lt"/>
              <a:cs typeface="微软雅黑" panose="020B0503020204020204" charset="-122"/>
              <a:sym typeface="+mn-ea"/>
            </a:endParaRPr>
          </a:p>
        </p:txBody>
      </p:sp>
      <p:pic>
        <p:nvPicPr>
          <p:cNvPr id="2" name="图片 1" descr="图片1-01"/>
          <p:cNvPicPr>
            <a:picLocks noChangeAspect="1"/>
          </p:cNvPicPr>
          <p:nvPr/>
        </p:nvPicPr>
        <p:blipFill>
          <a:blip r:embed="rId2"/>
          <a:stretch>
            <a:fillRect/>
          </a:stretch>
        </p:blipFill>
        <p:spPr>
          <a:xfrm>
            <a:off x="391795" y="871855"/>
            <a:ext cx="8361045" cy="4899025"/>
          </a:xfrm>
          <a:prstGeom prst="rect">
            <a:avLst/>
          </a:prstGeom>
        </p:spPr>
      </p:pic>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0" y="216000"/>
            <a:ext cx="3261360" cy="547370"/>
          </a:xfrm>
          <a:prstGeom prst="rect">
            <a:avLst/>
          </a:prstGeom>
          <a:noFill/>
        </p:spPr>
        <p:txBody>
          <a:bodyPr wrap="square" rtlCol="0" anchor="t">
            <a:spAutoFit/>
          </a:bodyPr>
          <a:p>
            <a:pPr>
              <a:lnSpc>
                <a:spcPct val="110000"/>
              </a:lnSpc>
            </a:pPr>
            <a:r>
              <a:rPr lang="en-US" altLang="zh-CN" sz="2700" b="1" dirty="0" smtClean="0">
                <a:solidFill>
                  <a:schemeClr val="tx1">
                    <a:lumMod val="75000"/>
                    <a:lumOff val="25000"/>
                  </a:schemeClr>
                </a:solidFill>
                <a:ea typeface="+mn-lt"/>
                <a:cs typeface="微软雅黑" panose="020B0503020204020204" charset="-122"/>
                <a:sym typeface="+mn-ea"/>
              </a:rPr>
              <a:t>1.1</a:t>
            </a:r>
            <a:r>
              <a:rPr lang="zh-CN" altLang="en-US" sz="2700" b="1" dirty="0" smtClean="0">
                <a:solidFill>
                  <a:schemeClr val="tx1">
                    <a:lumMod val="75000"/>
                    <a:lumOff val="25000"/>
                  </a:schemeClr>
                </a:solidFill>
                <a:ea typeface="+mn-lt"/>
                <a:cs typeface="微软雅黑" panose="020B0503020204020204" charset="-122"/>
                <a:sym typeface="+mn-ea"/>
              </a:rPr>
              <a:t>电缆的基本知识</a:t>
            </a:r>
            <a:endParaRPr lang="zh-CN" altLang="zh-CN" sz="2700" b="1" dirty="0" smtClean="0">
              <a:solidFill>
                <a:schemeClr val="tx1">
                  <a:lumMod val="65000"/>
                  <a:lumOff val="35000"/>
                </a:schemeClr>
              </a:solidFill>
              <a:ea typeface="+mn-lt"/>
              <a:cs typeface="微软雅黑" panose="020B0503020204020204" charset="-122"/>
              <a:sym typeface="+mn-ea"/>
            </a:endParaRPr>
          </a:p>
        </p:txBody>
      </p:sp>
      <p:pic>
        <p:nvPicPr>
          <p:cNvPr id="9217" name="Picture 6"/>
          <p:cNvPicPr>
            <a:picLocks noChangeAspect="1"/>
          </p:cNvPicPr>
          <p:nvPr/>
        </p:nvPicPr>
        <p:blipFill>
          <a:blip r:embed="rId2"/>
          <a:stretch>
            <a:fillRect/>
          </a:stretch>
        </p:blipFill>
        <p:spPr>
          <a:xfrm>
            <a:off x="5314950" y="2518886"/>
            <a:ext cx="2314575" cy="2336959"/>
          </a:xfrm>
          <a:prstGeom prst="rect">
            <a:avLst/>
          </a:prstGeom>
          <a:noFill/>
          <a:ln w="9525">
            <a:noFill/>
          </a:ln>
        </p:spPr>
      </p:pic>
      <p:sp>
        <p:nvSpPr>
          <p:cNvPr id="26" name="TextBox 52"/>
          <p:cNvSpPr txBox="1"/>
          <p:nvPr/>
        </p:nvSpPr>
        <p:spPr>
          <a:xfrm>
            <a:off x="5851525" y="4855845"/>
            <a:ext cx="1311275" cy="446405"/>
          </a:xfrm>
          <a:prstGeom prst="rect">
            <a:avLst/>
          </a:prstGeom>
          <a:noFill/>
        </p:spPr>
        <p:txBody>
          <a:bodyPr wrap="square" rtlCol="0">
            <a:spAutoFit/>
          </a:bodyPr>
          <a:p>
            <a:pPr algn="l">
              <a:lnSpc>
                <a:spcPct val="110000"/>
              </a:lnSpc>
              <a:buClrTx/>
              <a:buSzTx/>
              <a:buFontTx/>
            </a:pPr>
            <a:r>
              <a:rPr lang="zh-CN" altLang="en-US" sz="2100" dirty="0" smtClean="0">
                <a:solidFill>
                  <a:schemeClr val="tx1">
                    <a:lumMod val="75000"/>
                    <a:lumOff val="25000"/>
                  </a:schemeClr>
                </a:solidFill>
                <a:ea typeface="+mn-lt"/>
                <a:cs typeface="微软雅黑" panose="020B0503020204020204" charset="-122"/>
              </a:rPr>
              <a:t>单芯电缆</a:t>
            </a:r>
            <a:endParaRPr lang="zh-CN" altLang="en-US" sz="2100" dirty="0" smtClean="0">
              <a:solidFill>
                <a:schemeClr val="tx1">
                  <a:lumMod val="75000"/>
                  <a:lumOff val="25000"/>
                </a:schemeClr>
              </a:solidFill>
              <a:ea typeface="+mn-lt"/>
              <a:cs typeface="微软雅黑" panose="020B0503020204020204" charset="-122"/>
            </a:endParaRPr>
          </a:p>
        </p:txBody>
      </p:sp>
      <p:pic>
        <p:nvPicPr>
          <p:cNvPr id="9218" name="Picture 7"/>
          <p:cNvPicPr>
            <a:picLocks noChangeAspect="1"/>
          </p:cNvPicPr>
          <p:nvPr/>
        </p:nvPicPr>
        <p:blipFill>
          <a:blip r:embed="rId3"/>
          <a:stretch>
            <a:fillRect/>
          </a:stretch>
        </p:blipFill>
        <p:spPr>
          <a:xfrm>
            <a:off x="1506855" y="2490311"/>
            <a:ext cx="2314575" cy="2314575"/>
          </a:xfrm>
          <a:prstGeom prst="rect">
            <a:avLst/>
          </a:prstGeom>
          <a:noFill/>
          <a:ln w="9525">
            <a:noFill/>
          </a:ln>
        </p:spPr>
      </p:pic>
      <p:sp>
        <p:nvSpPr>
          <p:cNvPr id="2" name="TextBox 52"/>
          <p:cNvSpPr txBox="1"/>
          <p:nvPr/>
        </p:nvSpPr>
        <p:spPr>
          <a:xfrm>
            <a:off x="2077879" y="4804886"/>
            <a:ext cx="1501140" cy="446405"/>
          </a:xfrm>
          <a:prstGeom prst="rect">
            <a:avLst/>
          </a:prstGeom>
          <a:noFill/>
        </p:spPr>
        <p:txBody>
          <a:bodyPr wrap="square" rtlCol="0">
            <a:spAutoFit/>
          </a:bodyPr>
          <a:p>
            <a:pPr algn="l">
              <a:lnSpc>
                <a:spcPct val="110000"/>
              </a:lnSpc>
              <a:buClrTx/>
              <a:buSzTx/>
              <a:buFontTx/>
            </a:pPr>
            <a:r>
              <a:rPr lang="zh-CN" altLang="en-US" sz="2100" dirty="0" smtClean="0">
                <a:solidFill>
                  <a:schemeClr val="tx1">
                    <a:lumMod val="75000"/>
                    <a:lumOff val="25000"/>
                  </a:schemeClr>
                </a:solidFill>
                <a:ea typeface="+mn-lt"/>
                <a:cs typeface="微软雅黑" panose="020B0503020204020204" charset="-122"/>
              </a:rPr>
              <a:t>统包电缆</a:t>
            </a:r>
            <a:endParaRPr lang="zh-CN" altLang="en-US" sz="2100" dirty="0" smtClean="0">
              <a:solidFill>
                <a:schemeClr val="tx1">
                  <a:lumMod val="75000"/>
                  <a:lumOff val="25000"/>
                </a:schemeClr>
              </a:solidFill>
              <a:ea typeface="+mn-lt"/>
              <a:cs typeface="微软雅黑" panose="020B0503020204020204" charset="-122"/>
            </a:endParaRPr>
          </a:p>
        </p:txBody>
      </p:sp>
      <p:sp>
        <p:nvSpPr>
          <p:cNvPr id="6" name="TextBox 52"/>
          <p:cNvSpPr txBox="1"/>
          <p:nvPr/>
        </p:nvSpPr>
        <p:spPr>
          <a:xfrm>
            <a:off x="3771265" y="1621790"/>
            <a:ext cx="1602105" cy="446405"/>
          </a:xfrm>
          <a:prstGeom prst="rect">
            <a:avLst/>
          </a:prstGeom>
          <a:noFill/>
        </p:spPr>
        <p:txBody>
          <a:bodyPr wrap="square" rtlCol="0">
            <a:spAutoFit/>
          </a:bodyPr>
          <a:p>
            <a:pPr algn="l">
              <a:lnSpc>
                <a:spcPct val="110000"/>
              </a:lnSpc>
              <a:buClrTx/>
              <a:buSzTx/>
              <a:buFontTx/>
            </a:pPr>
            <a:r>
              <a:rPr lang="zh-CN" altLang="en-US" sz="2100" dirty="0" smtClean="0">
                <a:solidFill>
                  <a:schemeClr val="tx1">
                    <a:lumMod val="75000"/>
                    <a:lumOff val="25000"/>
                  </a:schemeClr>
                </a:solidFill>
                <a:ea typeface="+mn-lt"/>
                <a:cs typeface="微软雅黑" panose="020B0503020204020204" charset="-122"/>
              </a:rPr>
              <a:t>电缆结构图</a:t>
            </a:r>
            <a:endParaRPr lang="zh-CN" altLang="en-US" sz="2100" dirty="0" smtClean="0">
              <a:solidFill>
                <a:schemeClr val="tx1">
                  <a:lumMod val="75000"/>
                  <a:lumOff val="25000"/>
                </a:schemeClr>
              </a:solidFill>
              <a:ea typeface="+mn-lt"/>
              <a:cs typeface="微软雅黑" panose="020B0503020204020204" charset="-122"/>
            </a:endParaRPr>
          </a:p>
        </p:txBody>
      </p:sp>
      <p:cxnSp>
        <p:nvCxnSpPr>
          <p:cNvPr id="7" name="直接连接符 6"/>
          <p:cNvCxnSpPr/>
          <p:nvPr/>
        </p:nvCxnSpPr>
        <p:spPr>
          <a:xfrm>
            <a:off x="3720941" y="2053590"/>
            <a:ext cx="1702594" cy="14764"/>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632359" cy="547370"/>
          </a:xfrm>
          <a:prstGeom prst="rect">
            <a:avLst/>
          </a:prstGeom>
          <a:noFill/>
        </p:spPr>
        <p:txBody>
          <a:bodyPr wrap="square" rtlCol="0" anchor="t">
            <a:spAutoFit/>
          </a:bodyPr>
          <a:p>
            <a:pPr>
              <a:lnSpc>
                <a:spcPct val="110000"/>
              </a:lnSpc>
            </a:pPr>
            <a:r>
              <a:rPr lang="en-US" altLang="zh-CN" sz="2700" b="1" dirty="0" smtClean="0">
                <a:solidFill>
                  <a:schemeClr val="tx1">
                    <a:lumMod val="75000"/>
                    <a:lumOff val="25000"/>
                  </a:schemeClr>
                </a:solidFill>
                <a:ea typeface="+mn-lt"/>
                <a:cs typeface="微软雅黑" panose="020B0503020204020204" charset="-122"/>
                <a:sym typeface="+mn-ea"/>
              </a:rPr>
              <a:t>1.1</a:t>
            </a:r>
            <a:r>
              <a:rPr lang="zh-CN" altLang="en-US" sz="2700" b="1" dirty="0" smtClean="0">
                <a:solidFill>
                  <a:schemeClr val="tx1">
                    <a:lumMod val="75000"/>
                    <a:lumOff val="25000"/>
                  </a:schemeClr>
                </a:solidFill>
                <a:ea typeface="+mn-lt"/>
                <a:cs typeface="微软雅黑" panose="020B0503020204020204" charset="-122"/>
                <a:sym typeface="+mn-ea"/>
              </a:rPr>
              <a:t>电缆的基本知识</a:t>
            </a:r>
            <a:endParaRPr lang="zh-CN" altLang="en-US" sz="2700" b="1" dirty="0" smtClean="0">
              <a:solidFill>
                <a:schemeClr val="tx1">
                  <a:lumMod val="65000"/>
                  <a:lumOff val="35000"/>
                </a:schemeClr>
              </a:solidFill>
              <a:ea typeface="+mn-lt"/>
              <a:cs typeface="微软雅黑" panose="020B0503020204020204" charset="-122"/>
              <a:sym typeface="+mn-ea"/>
            </a:endParaRPr>
          </a:p>
        </p:txBody>
      </p:sp>
      <p:pic>
        <p:nvPicPr>
          <p:cNvPr id="10242" name="Picture 6"/>
          <p:cNvPicPr>
            <a:picLocks noChangeAspect="1"/>
          </p:cNvPicPr>
          <p:nvPr/>
        </p:nvPicPr>
        <p:blipFill>
          <a:blip r:embed="rId2"/>
          <a:stretch>
            <a:fillRect/>
          </a:stretch>
        </p:blipFill>
        <p:spPr>
          <a:xfrm>
            <a:off x="1572101" y="2316480"/>
            <a:ext cx="6000750" cy="2444354"/>
          </a:xfrm>
          <a:prstGeom prst="rect">
            <a:avLst/>
          </a:prstGeom>
          <a:noFill/>
          <a:ln w="9525">
            <a:noFill/>
          </a:ln>
        </p:spPr>
      </p:pic>
      <p:sp>
        <p:nvSpPr>
          <p:cNvPr id="6" name="TextBox 52"/>
          <p:cNvSpPr txBox="1"/>
          <p:nvPr/>
        </p:nvSpPr>
        <p:spPr>
          <a:xfrm>
            <a:off x="3821430" y="1705610"/>
            <a:ext cx="1535430" cy="446405"/>
          </a:xfrm>
          <a:prstGeom prst="rect">
            <a:avLst/>
          </a:prstGeom>
          <a:noFill/>
        </p:spPr>
        <p:txBody>
          <a:bodyPr wrap="square" rtlCol="0">
            <a:spAutoFit/>
          </a:bodyPr>
          <a:p>
            <a:pPr algn="l">
              <a:lnSpc>
                <a:spcPct val="110000"/>
              </a:lnSpc>
              <a:buClrTx/>
              <a:buSzTx/>
              <a:buFontTx/>
            </a:pPr>
            <a:r>
              <a:rPr lang="zh-CN" altLang="en-US" sz="2100" dirty="0" smtClean="0">
                <a:solidFill>
                  <a:schemeClr val="tx1">
                    <a:lumMod val="75000"/>
                    <a:lumOff val="25000"/>
                  </a:schemeClr>
                </a:solidFill>
                <a:ea typeface="+mn-lt"/>
                <a:cs typeface="微软雅黑" panose="020B0503020204020204" charset="-122"/>
              </a:rPr>
              <a:t>电缆结构图</a:t>
            </a:r>
            <a:endParaRPr lang="zh-CN" altLang="en-US" sz="2100" dirty="0" smtClean="0">
              <a:solidFill>
                <a:schemeClr val="tx1">
                  <a:lumMod val="75000"/>
                  <a:lumOff val="25000"/>
                </a:schemeClr>
              </a:solidFill>
              <a:ea typeface="+mn-lt"/>
              <a:cs typeface="微软雅黑" panose="020B0503020204020204" charset="-122"/>
            </a:endParaRPr>
          </a:p>
        </p:txBody>
      </p:sp>
      <p:cxnSp>
        <p:nvCxnSpPr>
          <p:cNvPr id="7" name="直接连接符 6"/>
          <p:cNvCxnSpPr/>
          <p:nvPr/>
        </p:nvCxnSpPr>
        <p:spPr>
          <a:xfrm>
            <a:off x="3720941" y="2114550"/>
            <a:ext cx="1702594" cy="14764"/>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0" y="216000"/>
            <a:ext cx="3779044" cy="506730"/>
          </a:xfrm>
          <a:prstGeom prst="rect">
            <a:avLst/>
          </a:prstGeom>
          <a:noFill/>
        </p:spPr>
        <p:txBody>
          <a:bodyPr wrap="square" rtlCol="0" anchor="t">
            <a:spAutoFit/>
          </a:bodyPr>
          <a:p>
            <a:pPr algn="l">
              <a:buClrTx/>
              <a:buSzTx/>
              <a:buFontTx/>
            </a:pPr>
            <a:r>
              <a:rPr lang="en-US" altLang="zh-CN" sz="2700" b="1" dirty="0" smtClean="0">
                <a:solidFill>
                  <a:schemeClr val="tx1">
                    <a:lumMod val="65000"/>
                    <a:lumOff val="35000"/>
                  </a:schemeClr>
                </a:solidFill>
                <a:ea typeface="+mn-lt"/>
                <a:cs typeface="微软雅黑" panose="020B0503020204020204" charset="-122"/>
                <a:sym typeface="+mn-ea"/>
              </a:rPr>
              <a:t>1.1电缆的基本</a:t>
            </a:r>
            <a:r>
              <a:rPr lang="zh-CN" altLang="en-US" sz="2700" b="1" dirty="0" smtClean="0">
                <a:solidFill>
                  <a:schemeClr val="tx1">
                    <a:lumMod val="65000"/>
                    <a:lumOff val="35000"/>
                  </a:schemeClr>
                </a:solidFill>
                <a:ea typeface="+mn-lt"/>
                <a:cs typeface="微软雅黑" panose="020B0503020204020204" charset="-122"/>
                <a:sym typeface="+mn-ea"/>
              </a:rPr>
              <a:t>知识</a:t>
            </a:r>
            <a:endParaRPr lang="zh-CN" altLang="en-US" sz="2700" b="1" dirty="0" smtClean="0">
              <a:solidFill>
                <a:schemeClr val="tx1">
                  <a:lumMod val="65000"/>
                  <a:lumOff val="35000"/>
                </a:schemeClr>
              </a:solidFill>
              <a:ea typeface="+mn-lt"/>
              <a:cs typeface="微软雅黑" panose="020B0503020204020204" charset="-122"/>
              <a:sym typeface="+mn-ea"/>
            </a:endParaRPr>
          </a:p>
        </p:txBody>
      </p:sp>
      <p:pic>
        <p:nvPicPr>
          <p:cNvPr id="11265" name="Picture 2"/>
          <p:cNvPicPr>
            <a:picLocks noChangeAspect="1"/>
          </p:cNvPicPr>
          <p:nvPr/>
        </p:nvPicPr>
        <p:blipFill>
          <a:blip r:embed="rId2"/>
          <a:stretch>
            <a:fillRect/>
          </a:stretch>
        </p:blipFill>
        <p:spPr>
          <a:xfrm>
            <a:off x="1943100" y="1970723"/>
            <a:ext cx="5257800" cy="2917031"/>
          </a:xfrm>
          <a:prstGeom prst="rect">
            <a:avLst/>
          </a:prstGeom>
          <a:noFill/>
          <a:ln w="9525">
            <a:noFill/>
          </a:ln>
        </p:spPr>
      </p:pic>
      <p:sp>
        <p:nvSpPr>
          <p:cNvPr id="11267" name="Text Box 4"/>
          <p:cNvSpPr txBox="1"/>
          <p:nvPr/>
        </p:nvSpPr>
        <p:spPr>
          <a:xfrm>
            <a:off x="1677353" y="5065395"/>
            <a:ext cx="1902143" cy="414020"/>
          </a:xfrm>
          <a:prstGeom prst="rect">
            <a:avLst/>
          </a:prstGeom>
          <a:noFill/>
          <a:ln w="9525">
            <a:noFill/>
          </a:ln>
        </p:spPr>
        <p:txBody>
          <a:bodyPr wrap="square" anchor="t">
            <a:spAutoFit/>
          </a:bodyPr>
          <a:p>
            <a:pPr algn="l">
              <a:spcBef>
                <a:spcPct val="50000"/>
              </a:spcBef>
            </a:pPr>
            <a:r>
              <a:rPr lang="en-US" altLang="zh-CN" sz="2100" dirty="0">
                <a:solidFill>
                  <a:schemeClr val="tx1">
                    <a:lumMod val="75000"/>
                    <a:lumOff val="25000"/>
                  </a:schemeClr>
                </a:solidFill>
                <a:ea typeface="+mn-lt"/>
                <a:cs typeface="+mn-lt"/>
              </a:rPr>
              <a:t>380V</a:t>
            </a:r>
            <a:r>
              <a:rPr lang="zh-CN" altLang="en-US" sz="2100" dirty="0">
                <a:solidFill>
                  <a:schemeClr val="tx1">
                    <a:lumMod val="75000"/>
                    <a:lumOff val="25000"/>
                  </a:schemeClr>
                </a:solidFill>
                <a:ea typeface="+mn-lt"/>
                <a:cs typeface="+mn-lt"/>
              </a:rPr>
              <a:t>三相四线</a:t>
            </a:r>
            <a:endParaRPr lang="zh-CN" altLang="en-US" sz="2100" dirty="0">
              <a:solidFill>
                <a:schemeClr val="tx1">
                  <a:lumMod val="75000"/>
                  <a:lumOff val="25000"/>
                </a:schemeClr>
              </a:solidFill>
              <a:ea typeface="+mn-lt"/>
              <a:cs typeface="+mn-lt"/>
            </a:endParaRPr>
          </a:p>
        </p:txBody>
      </p:sp>
      <p:sp>
        <p:nvSpPr>
          <p:cNvPr id="11268" name="Text Box 5"/>
          <p:cNvSpPr txBox="1"/>
          <p:nvPr/>
        </p:nvSpPr>
        <p:spPr>
          <a:xfrm>
            <a:off x="3724275" y="5065395"/>
            <a:ext cx="1906905" cy="414020"/>
          </a:xfrm>
          <a:prstGeom prst="rect">
            <a:avLst/>
          </a:prstGeom>
          <a:noFill/>
          <a:ln w="9525">
            <a:noFill/>
          </a:ln>
        </p:spPr>
        <p:txBody>
          <a:bodyPr wrap="square" anchor="t">
            <a:spAutoFit/>
          </a:bodyPr>
          <a:p>
            <a:pPr algn="l">
              <a:spcBef>
                <a:spcPct val="50000"/>
              </a:spcBef>
            </a:pPr>
            <a:r>
              <a:rPr lang="zh-CN" altLang="en-US" sz="2100" dirty="0">
                <a:solidFill>
                  <a:schemeClr val="tx1">
                    <a:lumMod val="75000"/>
                    <a:lumOff val="25000"/>
                  </a:schemeClr>
                </a:solidFill>
                <a:ea typeface="+mn-lt"/>
                <a:cs typeface="+mn-lt"/>
              </a:rPr>
              <a:t>380V三相五线</a:t>
            </a:r>
            <a:endParaRPr lang="zh-CN" altLang="en-US" sz="2100" dirty="0">
              <a:solidFill>
                <a:schemeClr val="tx1">
                  <a:lumMod val="75000"/>
                  <a:lumOff val="25000"/>
                </a:schemeClr>
              </a:solidFill>
              <a:ea typeface="+mn-lt"/>
              <a:cs typeface="+mn-lt"/>
            </a:endParaRPr>
          </a:p>
        </p:txBody>
      </p:sp>
      <p:sp>
        <p:nvSpPr>
          <p:cNvPr id="11269" name="Text Box 6"/>
          <p:cNvSpPr txBox="1"/>
          <p:nvPr/>
        </p:nvSpPr>
        <p:spPr>
          <a:xfrm>
            <a:off x="5858351" y="5065395"/>
            <a:ext cx="1970246" cy="414020"/>
          </a:xfrm>
          <a:prstGeom prst="rect">
            <a:avLst/>
          </a:prstGeom>
          <a:noFill/>
          <a:ln w="9525">
            <a:noFill/>
          </a:ln>
        </p:spPr>
        <p:txBody>
          <a:bodyPr wrap="square" anchor="t">
            <a:spAutoFit/>
          </a:bodyPr>
          <a:p>
            <a:pPr algn="l">
              <a:spcBef>
                <a:spcPct val="50000"/>
              </a:spcBef>
              <a:buClrTx/>
              <a:buSzTx/>
              <a:buFontTx/>
            </a:pPr>
            <a:r>
              <a:rPr lang="zh-CN" altLang="en-US" sz="2100" dirty="0">
                <a:solidFill>
                  <a:schemeClr val="tx1">
                    <a:lumMod val="75000"/>
                    <a:lumOff val="25000"/>
                  </a:schemeClr>
                </a:solidFill>
                <a:ea typeface="+mn-lt"/>
                <a:cs typeface="+mn-lt"/>
              </a:rPr>
              <a:t>10KV三相统包</a:t>
            </a:r>
            <a:endParaRPr lang="zh-CN" altLang="en-US" sz="2100" dirty="0">
              <a:solidFill>
                <a:schemeClr val="tx1">
                  <a:lumMod val="75000"/>
                  <a:lumOff val="25000"/>
                </a:schemeClr>
              </a:solidFill>
              <a:ea typeface="+mn-lt"/>
              <a:cs typeface="+mn-lt"/>
            </a:endParaRPr>
          </a:p>
        </p:txBody>
      </p:sp>
    </p:spTree>
    <p:custDataLst>
      <p:tags r:id="rId3"/>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2320766" y="2122170"/>
            <a:ext cx="433625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椭圆 7"/>
          <p:cNvSpPr/>
          <p:nvPr>
            <p:custDataLst>
              <p:tags r:id="rId2"/>
            </p:custDataLst>
          </p:nvPr>
        </p:nvSpPr>
        <p:spPr>
          <a:xfrm>
            <a:off x="2982278" y="2642235"/>
            <a:ext cx="545306" cy="524828"/>
          </a:xfrm>
          <a:prstGeom prst="ellipse">
            <a:avLst/>
          </a:prstGeom>
          <a:solidFill>
            <a:schemeClr val="bg1">
              <a:alpha val="48000"/>
            </a:schemeClr>
          </a:solidFill>
          <a:ln w="25400">
            <a:solidFill>
              <a:srgbClr val="9ED3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1</a:t>
            </a:r>
            <a:endParaRPr lang="en-US" altLang="zh-CN" sz="2700">
              <a:solidFill>
                <a:schemeClr val="tx1">
                  <a:lumMod val="75000"/>
                  <a:lumOff val="25000"/>
                </a:schemeClr>
              </a:solidFill>
              <a:ea typeface="+mn-lt"/>
              <a:cs typeface="楷体" panose="02010609060101010101" charset="-122"/>
            </a:endParaRPr>
          </a:p>
        </p:txBody>
      </p:sp>
      <p:sp>
        <p:nvSpPr>
          <p:cNvPr id="18" name="椭圆 17"/>
          <p:cNvSpPr/>
          <p:nvPr/>
        </p:nvSpPr>
        <p:spPr>
          <a:xfrm>
            <a:off x="2982278" y="4397216"/>
            <a:ext cx="544830" cy="524351"/>
          </a:xfrm>
          <a:prstGeom prst="ellipse">
            <a:avLst/>
          </a:prstGeom>
          <a:solidFill>
            <a:schemeClr val="bg1">
              <a:alpha val="48000"/>
            </a:schemeClr>
          </a:solidFill>
          <a:ln w="25400">
            <a:solidFill>
              <a:srgbClr val="97D8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3</a:t>
            </a:r>
            <a:endParaRPr lang="en-US" altLang="zh-CN" sz="2700">
              <a:solidFill>
                <a:schemeClr val="tx1">
                  <a:lumMod val="75000"/>
                  <a:lumOff val="25000"/>
                </a:schemeClr>
              </a:solidFill>
              <a:ea typeface="+mn-lt"/>
              <a:cs typeface="楷体" panose="02010609060101010101" charset="-122"/>
            </a:endParaRPr>
          </a:p>
        </p:txBody>
      </p:sp>
      <p:sp>
        <p:nvSpPr>
          <p:cNvPr id="53" name="TextBox 52"/>
          <p:cNvSpPr txBox="1"/>
          <p:nvPr/>
        </p:nvSpPr>
        <p:spPr>
          <a:xfrm>
            <a:off x="3882866" y="2667476"/>
            <a:ext cx="2925604" cy="497205"/>
          </a:xfrm>
          <a:prstGeom prst="rect">
            <a:avLst/>
          </a:prstGeom>
          <a:noFill/>
        </p:spPr>
        <p:txBody>
          <a:bodyPr wrap="square" rtlCol="0">
            <a:spAutoFit/>
          </a:bodyPr>
          <a:p>
            <a:pPr>
              <a:lnSpc>
                <a:spcPct val="110000"/>
              </a:lnSpc>
            </a:pPr>
            <a:r>
              <a:rPr lang="zh-CN" altLang="en-US" sz="2400" dirty="0" smtClean="0">
                <a:solidFill>
                  <a:schemeClr val="tx1">
                    <a:lumMod val="75000"/>
                    <a:lumOff val="25000"/>
                  </a:schemeClr>
                </a:solidFill>
                <a:ea typeface="+mn-lt"/>
                <a:cs typeface="微软雅黑" panose="020B0503020204020204" charset="-122"/>
                <a:sym typeface="+mn-ea"/>
              </a:rPr>
              <a:t>电缆的基本知识</a:t>
            </a:r>
            <a:endParaRPr lang="zh-CN" altLang="en-US" sz="2400" dirty="0" smtClean="0">
              <a:solidFill>
                <a:schemeClr val="tx1">
                  <a:lumMod val="75000"/>
                  <a:lumOff val="25000"/>
                </a:schemeClr>
              </a:solidFill>
              <a:ea typeface="+mn-lt"/>
              <a:cs typeface="微软雅黑" panose="020B0503020204020204" charset="-122"/>
              <a:sym typeface="+mn-ea"/>
            </a:endParaRPr>
          </a:p>
        </p:txBody>
      </p:sp>
      <p:sp>
        <p:nvSpPr>
          <p:cNvPr id="23" name="椭圆 22"/>
          <p:cNvSpPr/>
          <p:nvPr/>
        </p:nvSpPr>
        <p:spPr>
          <a:xfrm>
            <a:off x="2982278" y="3519964"/>
            <a:ext cx="545306" cy="523875"/>
          </a:xfrm>
          <a:prstGeom prst="ellipse">
            <a:avLst/>
          </a:prstGeom>
          <a:solidFill>
            <a:schemeClr val="bg1">
              <a:alpha val="48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a:solidFill>
                  <a:schemeClr val="tx1">
                    <a:lumMod val="75000"/>
                    <a:lumOff val="25000"/>
                  </a:schemeClr>
                </a:solidFill>
                <a:ea typeface="+mn-lt"/>
                <a:cs typeface="楷体" panose="02010609060101010101" charset="-122"/>
              </a:rPr>
              <a:t>2</a:t>
            </a:r>
            <a:endParaRPr lang="en-US" altLang="zh-CN" sz="2700">
              <a:solidFill>
                <a:schemeClr val="tx1">
                  <a:lumMod val="75000"/>
                  <a:lumOff val="25000"/>
                </a:schemeClr>
              </a:solidFill>
              <a:ea typeface="+mn-lt"/>
              <a:cs typeface="楷体" panose="02010609060101010101" charset="-122"/>
            </a:endParaRPr>
          </a:p>
        </p:txBody>
      </p:sp>
      <p:sp>
        <p:nvSpPr>
          <p:cNvPr id="26" name="TextBox 52"/>
          <p:cNvSpPr txBox="1"/>
          <p:nvPr/>
        </p:nvSpPr>
        <p:spPr>
          <a:xfrm>
            <a:off x="3882866" y="3519964"/>
            <a:ext cx="2774156" cy="497205"/>
          </a:xfrm>
          <a:prstGeom prst="rect">
            <a:avLst/>
          </a:prstGeom>
          <a:noFill/>
        </p:spPr>
        <p:txBody>
          <a:bodyPr wrap="square" rtlCol="0">
            <a:spAutoFit/>
          </a:bodyPr>
          <a:p>
            <a:pPr algn="l">
              <a:lnSpc>
                <a:spcPct val="110000"/>
              </a:lnSpc>
              <a:buClrTx/>
              <a:buSzTx/>
              <a:buFontTx/>
            </a:pPr>
            <a:r>
              <a:rPr lang="en-US" altLang="zh-CN" sz="2400" dirty="0" smtClean="0">
                <a:solidFill>
                  <a:schemeClr val="accent6">
                    <a:lumMod val="75000"/>
                  </a:schemeClr>
                </a:solidFill>
                <a:ea typeface="+mn-lt"/>
                <a:cs typeface="微软雅黑" panose="020B0503020204020204" charset="-122"/>
              </a:rPr>
              <a:t>电缆故障的成因</a:t>
            </a:r>
            <a:endParaRPr lang="en-US" altLang="zh-CN" sz="2400" dirty="0" smtClean="0">
              <a:solidFill>
                <a:schemeClr val="accent6">
                  <a:lumMod val="75000"/>
                </a:schemeClr>
              </a:solidFill>
              <a:ea typeface="+mn-lt"/>
              <a:cs typeface="微软雅黑" panose="020B0503020204020204" charset="-122"/>
            </a:endParaRPr>
          </a:p>
        </p:txBody>
      </p:sp>
      <p:sp>
        <p:nvSpPr>
          <p:cNvPr id="27" name="TextBox 52"/>
          <p:cNvSpPr txBox="1"/>
          <p:nvPr/>
        </p:nvSpPr>
        <p:spPr>
          <a:xfrm>
            <a:off x="3828574" y="4421981"/>
            <a:ext cx="3034189" cy="497205"/>
          </a:xfrm>
          <a:prstGeom prst="rect">
            <a:avLst/>
          </a:prstGeom>
          <a:noFill/>
        </p:spPr>
        <p:txBody>
          <a:bodyPr wrap="square" rtlCol="0">
            <a:spAutoFit/>
          </a:bodyPr>
          <a:p>
            <a:pPr>
              <a:lnSpc>
                <a:spcPct val="110000"/>
              </a:lnSpc>
            </a:pPr>
            <a:r>
              <a:rPr lang="zh-CN" altLang="en-US" sz="2400" dirty="0" smtClean="0">
                <a:solidFill>
                  <a:schemeClr val="tx1">
                    <a:lumMod val="75000"/>
                    <a:lumOff val="25000"/>
                  </a:schemeClr>
                </a:solidFill>
                <a:ea typeface="+mn-lt"/>
                <a:cs typeface="微软雅黑" panose="020B0503020204020204" charset="-122"/>
                <a:sym typeface="+mn-ea"/>
              </a:rPr>
              <a:t>最终目标及测试步骤</a:t>
            </a:r>
            <a:endParaRPr lang="zh-CN" altLang="en-US" sz="2400" dirty="0" smtClean="0">
              <a:solidFill>
                <a:schemeClr val="tx1">
                  <a:lumMod val="75000"/>
                  <a:lumOff val="25000"/>
                </a:schemeClr>
              </a:solidFill>
              <a:ea typeface="+mn-lt"/>
              <a:cs typeface="微软雅黑" panose="020B0503020204020204" charset="-122"/>
              <a:sym typeface="+mn-ea"/>
            </a:endParaRPr>
          </a:p>
        </p:txBody>
      </p:sp>
      <p:sp>
        <p:nvSpPr>
          <p:cNvPr id="2" name="文本框 1"/>
          <p:cNvSpPr txBox="1"/>
          <p:nvPr/>
        </p:nvSpPr>
        <p:spPr>
          <a:xfrm>
            <a:off x="2239804" y="1545908"/>
            <a:ext cx="4664393" cy="598805"/>
          </a:xfrm>
          <a:prstGeom prst="rect">
            <a:avLst/>
          </a:prstGeom>
          <a:noFill/>
        </p:spPr>
        <p:txBody>
          <a:bodyPr wrap="square" rtlCol="0" anchor="t">
            <a:spAutoFit/>
          </a:bodyPr>
          <a:p>
            <a:pPr algn="l">
              <a:buClrTx/>
              <a:buSzTx/>
              <a:buFontTx/>
            </a:pPr>
            <a:r>
              <a:rPr lang="zh-CN" altLang="en-US" sz="3300" dirty="0" smtClean="0">
                <a:solidFill>
                  <a:schemeClr val="tx1">
                    <a:lumMod val="75000"/>
                    <a:lumOff val="25000"/>
                  </a:schemeClr>
                </a:solidFill>
                <a:ea typeface="+mn-lt"/>
                <a:cs typeface="微软雅黑" panose="020B0503020204020204" charset="-122"/>
                <a:sym typeface="+mn-ea"/>
              </a:rPr>
              <a:t>第一部分 电缆故障概述</a:t>
            </a:r>
            <a:endParaRPr lang="zh-CN" altLang="en-US" sz="3300" dirty="0" smtClean="0">
              <a:solidFill>
                <a:schemeClr val="tx1">
                  <a:lumMod val="75000"/>
                  <a:lumOff val="25000"/>
                </a:schemeClr>
              </a:solidFill>
              <a:ea typeface="+mn-lt"/>
              <a:cs typeface="微软雅黑" panose="020B0503020204020204" charset="-122"/>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xml><?xml version="1.0" encoding="utf-8"?>
<p:tagLst xmlns:p="http://schemas.openxmlformats.org/presentationml/2006/main">
  <p:tag name="KSO_WM_TAG_VERSION" val="1.0"/>
  <p:tag name="KSO_WM_TEMPLATE_CATEGORY" val="custom"/>
  <p:tag name="KSO_WM_TEMPLATE_INDEX" val="20187308"/>
</p:tagLst>
</file>

<file path=ppt/tags/tag67.xml><?xml version="1.0" encoding="utf-8"?>
<p:tagLst xmlns:p="http://schemas.openxmlformats.org/presentationml/2006/main">
  <p:tag name="KSO_WM_TAG_VERSION" val="1.0"/>
  <p:tag name="KSO_WM_TEMPLATE_CATEGORY" val="custom"/>
  <p:tag name="KSO_WM_TEMPLATE_INDEX" val="20187308"/>
</p:tagLst>
</file>

<file path=ppt/tags/tag68.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6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 name="KSO_WM_SLIDE_MODEL_TYPE" val="cover"/>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7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8.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79.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2.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8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87.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8.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1.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83125296067_1_1"/>
</p:tagLst>
</file>

<file path=ppt/tags/tag93.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4.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5.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6.xml><?xml version="1.0" encoding="utf-8"?>
<p:tagLst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楷体"/>
        <a:ea typeface="微软雅黑"/>
        <a:cs typeface=""/>
      </a:majorFont>
      <a:minorFont>
        <a:latin typeface="楷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楷体"/>
        <a:ea typeface="微软雅黑"/>
        <a:cs typeface=""/>
      </a:majorFont>
      <a:minorFont>
        <a:latin typeface="楷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楷体"/>
        <a:ea typeface="微软雅黑"/>
        <a:cs typeface=""/>
      </a:majorFont>
      <a:minorFont>
        <a:latin typeface="楷体"/>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楷体"/>
        <a:font script="Hebr" typeface="楷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楷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楷体"/>
        <a:font script="Hebr" typeface="楷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楷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1303</Words>
  <Application>WPS 演示</Application>
  <PresentationFormat>宽屏</PresentationFormat>
  <Paragraphs>225</Paragraphs>
  <Slides>22</Slides>
  <Notes>15</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22</vt:i4>
      </vt:variant>
    </vt:vector>
  </HeadingPairs>
  <TitlesOfParts>
    <vt:vector size="35" baseType="lpstr">
      <vt:lpstr>Arial</vt:lpstr>
      <vt:lpstr>宋体</vt:lpstr>
      <vt:lpstr>Wingdings</vt:lpstr>
      <vt:lpstr>楷体</vt:lpstr>
      <vt:lpstr>微软雅黑</vt:lpstr>
      <vt:lpstr>Arial Unicode MS</vt:lpstr>
      <vt:lpstr>等线</vt:lpstr>
      <vt:lpstr>楷体_GB2312</vt:lpstr>
      <vt:lpstr>新宋体</vt:lpstr>
      <vt:lpstr>Times New Roman</vt:lpstr>
      <vt:lpstr>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小黄</cp:lastModifiedBy>
  <cp:revision>474</cp:revision>
  <dcterms:created xsi:type="dcterms:W3CDTF">2017-08-03T09:01:00Z</dcterms:created>
  <dcterms:modified xsi:type="dcterms:W3CDTF">2020-09-17T13:53:26Z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